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7"/>
  </p:notesMasterIdLst>
  <p:sldIdLst>
    <p:sldId id="256" r:id="rId2"/>
    <p:sldId id="257" r:id="rId3"/>
    <p:sldId id="258" r:id="rId4"/>
    <p:sldId id="259" r:id="rId5"/>
    <p:sldId id="260" r:id="rId6"/>
    <p:sldId id="261" r:id="rId7"/>
    <p:sldId id="263" r:id="rId8"/>
    <p:sldId id="262"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80" r:id="rId24"/>
    <p:sldId id="279" r:id="rId25"/>
    <p:sldId id="28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27"/>
    <p:restoredTop sz="94653"/>
  </p:normalViewPr>
  <p:slideViewPr>
    <p:cSldViewPr snapToGrid="0">
      <p:cViewPr varScale="1">
        <p:scale>
          <a:sx n="96" d="100"/>
          <a:sy n="96" d="100"/>
        </p:scale>
        <p:origin x="200" y="5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0C145C-3787-DE4A-84E2-315EC4A86E5E}" type="datetimeFigureOut">
              <a:rPr lang="en-US" smtClean="0"/>
              <a:t>8/12/22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542BDE-C218-7042-AE8B-81A27DEE227F}" type="slidenum">
              <a:rPr lang="en-US" smtClean="0"/>
              <a:t>‹#›</a:t>
            </a:fld>
            <a:endParaRPr lang="en-US"/>
          </a:p>
        </p:txBody>
      </p:sp>
    </p:spTree>
    <p:extLst>
      <p:ext uri="{BB962C8B-B14F-4D97-AF65-F5344CB8AC3E}">
        <p14:creationId xmlns:p14="http://schemas.microsoft.com/office/powerpoint/2010/main" val="3275009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Analysis of weightage of the components</a:t>
            </a:r>
          </a:p>
        </p:txBody>
      </p:sp>
      <p:sp>
        <p:nvSpPr>
          <p:cNvPr id="4" name="Slide Number Placeholder 3"/>
          <p:cNvSpPr>
            <a:spLocks noGrp="1"/>
          </p:cNvSpPr>
          <p:nvPr>
            <p:ph type="sldNum" sz="quarter" idx="5"/>
          </p:nvPr>
        </p:nvSpPr>
        <p:spPr/>
        <p:txBody>
          <a:bodyPr/>
          <a:lstStyle/>
          <a:p>
            <a:fld id="{E1542BDE-C218-7042-AE8B-81A27DEE227F}" type="slidenum">
              <a:rPr lang="en-US" smtClean="0"/>
              <a:t>6</a:t>
            </a:fld>
            <a:endParaRPr lang="en-US"/>
          </a:p>
        </p:txBody>
      </p:sp>
    </p:spTree>
    <p:extLst>
      <p:ext uri="{BB962C8B-B14F-4D97-AF65-F5344CB8AC3E}">
        <p14:creationId xmlns:p14="http://schemas.microsoft.com/office/powerpoint/2010/main" val="9163147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Results after fitting and training the model</a:t>
            </a:r>
          </a:p>
          <a:p>
            <a:endParaRPr lang="en-US" dirty="0"/>
          </a:p>
        </p:txBody>
      </p:sp>
      <p:sp>
        <p:nvSpPr>
          <p:cNvPr id="4" name="Slide Number Placeholder 3"/>
          <p:cNvSpPr>
            <a:spLocks noGrp="1"/>
          </p:cNvSpPr>
          <p:nvPr>
            <p:ph type="sldNum" sz="quarter" idx="5"/>
          </p:nvPr>
        </p:nvSpPr>
        <p:spPr/>
        <p:txBody>
          <a:bodyPr/>
          <a:lstStyle/>
          <a:p>
            <a:fld id="{E1542BDE-C218-7042-AE8B-81A27DEE227F}" type="slidenum">
              <a:rPr lang="en-US" smtClean="0"/>
              <a:t>18</a:t>
            </a:fld>
            <a:endParaRPr lang="en-US"/>
          </a:p>
        </p:txBody>
      </p:sp>
    </p:spTree>
    <p:extLst>
      <p:ext uri="{BB962C8B-B14F-4D97-AF65-F5344CB8AC3E}">
        <p14:creationId xmlns:p14="http://schemas.microsoft.com/office/powerpoint/2010/main" val="2364125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Adding more layers to the model to see if accuracy score becomes better</a:t>
            </a:r>
          </a:p>
          <a:p>
            <a:endParaRPr lang="en-US" dirty="0"/>
          </a:p>
        </p:txBody>
      </p:sp>
      <p:sp>
        <p:nvSpPr>
          <p:cNvPr id="4" name="Slide Number Placeholder 3"/>
          <p:cNvSpPr>
            <a:spLocks noGrp="1"/>
          </p:cNvSpPr>
          <p:nvPr>
            <p:ph type="sldNum" sz="quarter" idx="5"/>
          </p:nvPr>
        </p:nvSpPr>
        <p:spPr/>
        <p:txBody>
          <a:bodyPr/>
          <a:lstStyle/>
          <a:p>
            <a:fld id="{E1542BDE-C218-7042-AE8B-81A27DEE227F}" type="slidenum">
              <a:rPr lang="en-US" smtClean="0"/>
              <a:t>19</a:t>
            </a:fld>
            <a:endParaRPr lang="en-US"/>
          </a:p>
        </p:txBody>
      </p:sp>
    </p:spTree>
    <p:extLst>
      <p:ext uri="{BB962C8B-B14F-4D97-AF65-F5344CB8AC3E}">
        <p14:creationId xmlns:p14="http://schemas.microsoft.com/office/powerpoint/2010/main" val="3605898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Adding more layers to the model to see if accuracy score becomes better</a:t>
            </a:r>
          </a:p>
          <a:p>
            <a:endParaRPr lang="en-US" dirty="0"/>
          </a:p>
        </p:txBody>
      </p:sp>
      <p:sp>
        <p:nvSpPr>
          <p:cNvPr id="4" name="Slide Number Placeholder 3"/>
          <p:cNvSpPr>
            <a:spLocks noGrp="1"/>
          </p:cNvSpPr>
          <p:nvPr>
            <p:ph type="sldNum" sz="quarter" idx="5"/>
          </p:nvPr>
        </p:nvSpPr>
        <p:spPr/>
        <p:txBody>
          <a:bodyPr/>
          <a:lstStyle/>
          <a:p>
            <a:fld id="{E1542BDE-C218-7042-AE8B-81A27DEE227F}" type="slidenum">
              <a:rPr lang="en-US" smtClean="0"/>
              <a:t>20</a:t>
            </a:fld>
            <a:endParaRPr lang="en-US"/>
          </a:p>
        </p:txBody>
      </p:sp>
    </p:spTree>
    <p:extLst>
      <p:ext uri="{BB962C8B-B14F-4D97-AF65-F5344CB8AC3E}">
        <p14:creationId xmlns:p14="http://schemas.microsoft.com/office/powerpoint/2010/main" val="338428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542BDE-C218-7042-AE8B-81A27DEE227F}" type="slidenum">
              <a:rPr lang="en-US" smtClean="0"/>
              <a:t>21</a:t>
            </a:fld>
            <a:endParaRPr lang="en-US"/>
          </a:p>
        </p:txBody>
      </p:sp>
    </p:spTree>
    <p:extLst>
      <p:ext uri="{BB962C8B-B14F-4D97-AF65-F5344CB8AC3E}">
        <p14:creationId xmlns:p14="http://schemas.microsoft.com/office/powerpoint/2010/main" val="2605182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542BDE-C218-7042-AE8B-81A27DEE227F}" type="slidenum">
              <a:rPr lang="en-US" smtClean="0"/>
              <a:t>22</a:t>
            </a:fld>
            <a:endParaRPr lang="en-US"/>
          </a:p>
        </p:txBody>
      </p:sp>
    </p:spTree>
    <p:extLst>
      <p:ext uri="{BB962C8B-B14F-4D97-AF65-F5344CB8AC3E}">
        <p14:creationId xmlns:p14="http://schemas.microsoft.com/office/powerpoint/2010/main" val="17070343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542BDE-C218-7042-AE8B-81A27DEE227F}" type="slidenum">
              <a:rPr lang="en-US" smtClean="0"/>
              <a:t>23</a:t>
            </a:fld>
            <a:endParaRPr lang="en-US"/>
          </a:p>
        </p:txBody>
      </p:sp>
    </p:spTree>
    <p:extLst>
      <p:ext uri="{BB962C8B-B14F-4D97-AF65-F5344CB8AC3E}">
        <p14:creationId xmlns:p14="http://schemas.microsoft.com/office/powerpoint/2010/main" val="2783242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542BDE-C218-7042-AE8B-81A27DEE227F}" type="slidenum">
              <a:rPr lang="en-US" smtClean="0"/>
              <a:t>24</a:t>
            </a:fld>
            <a:endParaRPr lang="en-US"/>
          </a:p>
        </p:txBody>
      </p:sp>
    </p:spTree>
    <p:extLst>
      <p:ext uri="{BB962C8B-B14F-4D97-AF65-F5344CB8AC3E}">
        <p14:creationId xmlns:p14="http://schemas.microsoft.com/office/powerpoint/2010/main" val="23857745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kern="1200" dirty="0">
                <a:solidFill>
                  <a:schemeClr val="tx1"/>
                </a:solidFill>
                <a:effectLst/>
                <a:latin typeface="+mn-lt"/>
                <a:ea typeface="+mn-ea"/>
                <a:cs typeface="+mn-cs"/>
              </a:rPr>
              <a:t>Conclusion: Most of the images in the shirt category were wrongly classified as either T-shirt/top, pullover or coat. The model had the best accuracy scores in predicting bag, sneaker, trouser, ankle boot and sandal. This may be because these images had more distinct features as opposed to clothes, which are harder to distinguish, since most of the tops of different categories appeared similar in images. </a:t>
            </a:r>
          </a:p>
          <a:p>
            <a:endParaRPr lang="en-US" dirty="0"/>
          </a:p>
        </p:txBody>
      </p:sp>
      <p:sp>
        <p:nvSpPr>
          <p:cNvPr id="4" name="Slide Number Placeholder 3"/>
          <p:cNvSpPr>
            <a:spLocks noGrp="1"/>
          </p:cNvSpPr>
          <p:nvPr>
            <p:ph type="sldNum" sz="quarter" idx="5"/>
          </p:nvPr>
        </p:nvSpPr>
        <p:spPr/>
        <p:txBody>
          <a:bodyPr/>
          <a:lstStyle/>
          <a:p>
            <a:fld id="{E1542BDE-C218-7042-AE8B-81A27DEE227F}" type="slidenum">
              <a:rPr lang="en-US" smtClean="0"/>
              <a:t>25</a:t>
            </a:fld>
            <a:endParaRPr lang="en-US"/>
          </a:p>
        </p:txBody>
      </p:sp>
    </p:spTree>
    <p:extLst>
      <p:ext uri="{BB962C8B-B14F-4D97-AF65-F5344CB8AC3E}">
        <p14:creationId xmlns:p14="http://schemas.microsoft.com/office/powerpoint/2010/main" val="754395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542BDE-C218-7042-AE8B-81A27DEE227F}" type="slidenum">
              <a:rPr lang="en-US" smtClean="0"/>
              <a:t>7</a:t>
            </a:fld>
            <a:endParaRPr lang="en-US"/>
          </a:p>
        </p:txBody>
      </p:sp>
    </p:spTree>
    <p:extLst>
      <p:ext uri="{BB962C8B-B14F-4D97-AF65-F5344CB8AC3E}">
        <p14:creationId xmlns:p14="http://schemas.microsoft.com/office/powerpoint/2010/main" val="1805132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542BDE-C218-7042-AE8B-81A27DEE227F}" type="slidenum">
              <a:rPr lang="en-US" smtClean="0"/>
              <a:t>8</a:t>
            </a:fld>
            <a:endParaRPr lang="en-US"/>
          </a:p>
        </p:txBody>
      </p:sp>
    </p:spTree>
    <p:extLst>
      <p:ext uri="{BB962C8B-B14F-4D97-AF65-F5344CB8AC3E}">
        <p14:creationId xmlns:p14="http://schemas.microsoft.com/office/powerpoint/2010/main" val="2643944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542BDE-C218-7042-AE8B-81A27DEE227F}" type="slidenum">
              <a:rPr lang="en-US" smtClean="0"/>
              <a:t>9</a:t>
            </a:fld>
            <a:endParaRPr lang="en-US"/>
          </a:p>
        </p:txBody>
      </p:sp>
    </p:spTree>
    <p:extLst>
      <p:ext uri="{BB962C8B-B14F-4D97-AF65-F5344CB8AC3E}">
        <p14:creationId xmlns:p14="http://schemas.microsoft.com/office/powerpoint/2010/main" val="2293808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542BDE-C218-7042-AE8B-81A27DEE227F}" type="slidenum">
              <a:rPr lang="en-US" smtClean="0"/>
              <a:t>10</a:t>
            </a:fld>
            <a:endParaRPr lang="en-US"/>
          </a:p>
        </p:txBody>
      </p:sp>
    </p:spTree>
    <p:extLst>
      <p:ext uri="{BB962C8B-B14F-4D97-AF65-F5344CB8AC3E}">
        <p14:creationId xmlns:p14="http://schemas.microsoft.com/office/powerpoint/2010/main" val="1748481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Best number of clusters is 3</a:t>
            </a:r>
          </a:p>
        </p:txBody>
      </p:sp>
      <p:sp>
        <p:nvSpPr>
          <p:cNvPr id="4" name="Slide Number Placeholder 3"/>
          <p:cNvSpPr>
            <a:spLocks noGrp="1"/>
          </p:cNvSpPr>
          <p:nvPr>
            <p:ph type="sldNum" sz="quarter" idx="5"/>
          </p:nvPr>
        </p:nvSpPr>
        <p:spPr/>
        <p:txBody>
          <a:bodyPr/>
          <a:lstStyle/>
          <a:p>
            <a:fld id="{E1542BDE-C218-7042-AE8B-81A27DEE227F}" type="slidenum">
              <a:rPr lang="en-US" smtClean="0"/>
              <a:t>11</a:t>
            </a:fld>
            <a:endParaRPr lang="en-US"/>
          </a:p>
        </p:txBody>
      </p:sp>
    </p:spTree>
    <p:extLst>
      <p:ext uri="{BB962C8B-B14F-4D97-AF65-F5344CB8AC3E}">
        <p14:creationId xmlns:p14="http://schemas.microsoft.com/office/powerpoint/2010/main" val="40175590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GMM + PCA model yielded the best results</a:t>
            </a:r>
          </a:p>
        </p:txBody>
      </p:sp>
      <p:sp>
        <p:nvSpPr>
          <p:cNvPr id="4" name="Slide Number Placeholder 3"/>
          <p:cNvSpPr>
            <a:spLocks noGrp="1"/>
          </p:cNvSpPr>
          <p:nvPr>
            <p:ph type="sldNum" sz="quarter" idx="5"/>
          </p:nvPr>
        </p:nvSpPr>
        <p:spPr/>
        <p:txBody>
          <a:bodyPr/>
          <a:lstStyle/>
          <a:p>
            <a:fld id="{E1542BDE-C218-7042-AE8B-81A27DEE227F}" type="slidenum">
              <a:rPr lang="en-US" smtClean="0"/>
              <a:t>12</a:t>
            </a:fld>
            <a:endParaRPr lang="en-US"/>
          </a:p>
        </p:txBody>
      </p:sp>
    </p:spTree>
    <p:extLst>
      <p:ext uri="{BB962C8B-B14F-4D97-AF65-F5344CB8AC3E}">
        <p14:creationId xmlns:p14="http://schemas.microsoft.com/office/powerpoint/2010/main" val="3869322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 after fitting and training the model</a:t>
            </a:r>
          </a:p>
        </p:txBody>
      </p:sp>
      <p:sp>
        <p:nvSpPr>
          <p:cNvPr id="4" name="Slide Number Placeholder 3"/>
          <p:cNvSpPr>
            <a:spLocks noGrp="1"/>
          </p:cNvSpPr>
          <p:nvPr>
            <p:ph type="sldNum" sz="quarter" idx="5"/>
          </p:nvPr>
        </p:nvSpPr>
        <p:spPr/>
        <p:txBody>
          <a:bodyPr/>
          <a:lstStyle/>
          <a:p>
            <a:fld id="{E1542BDE-C218-7042-AE8B-81A27DEE227F}" type="slidenum">
              <a:rPr lang="en-US" smtClean="0"/>
              <a:t>16</a:t>
            </a:fld>
            <a:endParaRPr lang="en-US"/>
          </a:p>
        </p:txBody>
      </p:sp>
    </p:spTree>
    <p:extLst>
      <p:ext uri="{BB962C8B-B14F-4D97-AF65-F5344CB8AC3E}">
        <p14:creationId xmlns:p14="http://schemas.microsoft.com/office/powerpoint/2010/main" val="3598680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542BDE-C218-7042-AE8B-81A27DEE227F}" type="slidenum">
              <a:rPr lang="en-US" smtClean="0"/>
              <a:t>17</a:t>
            </a:fld>
            <a:endParaRPr lang="en-US"/>
          </a:p>
        </p:txBody>
      </p:sp>
    </p:spTree>
    <p:extLst>
      <p:ext uri="{BB962C8B-B14F-4D97-AF65-F5344CB8AC3E}">
        <p14:creationId xmlns:p14="http://schemas.microsoft.com/office/powerpoint/2010/main" val="305571482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GB"/>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89529F3C-D0B3-8745-9A59-A918E88F421C}" type="datetimeFigureOut">
              <a:rPr lang="en-US" smtClean="0"/>
              <a:t>8/12/22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A1E7228C-EE45-0149-83B2-739CB0FB4211}" type="slidenum">
              <a:rPr lang="en-US" smtClean="0"/>
              <a:t>‹#›</a:t>
            </a:fld>
            <a:endParaRPr lang="en-US"/>
          </a:p>
        </p:txBody>
      </p:sp>
    </p:spTree>
    <p:extLst>
      <p:ext uri="{BB962C8B-B14F-4D97-AF65-F5344CB8AC3E}">
        <p14:creationId xmlns:p14="http://schemas.microsoft.com/office/powerpoint/2010/main" val="299462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89529F3C-D0B3-8745-9A59-A918E88F421C}" type="datetimeFigureOut">
              <a:rPr lang="en-US" smtClean="0"/>
              <a:t>8/12/22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7228C-EE45-0149-83B2-739CB0FB4211}" type="slidenum">
              <a:rPr lang="en-US" smtClean="0"/>
              <a:t>‹#›</a:t>
            </a:fld>
            <a:endParaRPr lang="en-US"/>
          </a:p>
        </p:txBody>
      </p:sp>
    </p:spTree>
    <p:extLst>
      <p:ext uri="{BB962C8B-B14F-4D97-AF65-F5344CB8AC3E}">
        <p14:creationId xmlns:p14="http://schemas.microsoft.com/office/powerpoint/2010/main" val="130040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9529F3C-D0B3-8745-9A59-A918E88F421C}" type="datetimeFigureOut">
              <a:rPr lang="en-US" smtClean="0"/>
              <a:t>8/12/22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7228C-EE45-0149-83B2-739CB0FB4211}" type="slidenum">
              <a:rPr lang="en-US" smtClean="0"/>
              <a:t>‹#›</a:t>
            </a:fld>
            <a:endParaRPr lang="en-US"/>
          </a:p>
        </p:txBody>
      </p:sp>
    </p:spTree>
    <p:extLst>
      <p:ext uri="{BB962C8B-B14F-4D97-AF65-F5344CB8AC3E}">
        <p14:creationId xmlns:p14="http://schemas.microsoft.com/office/powerpoint/2010/main" val="911548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9529F3C-D0B3-8745-9A59-A918E88F421C}" type="datetimeFigureOut">
              <a:rPr lang="en-US" smtClean="0"/>
              <a:t>8/12/22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7228C-EE45-0149-83B2-739CB0FB4211}" type="slidenum">
              <a:rPr lang="en-US" smtClean="0"/>
              <a:t>‹#›</a:t>
            </a:fld>
            <a:endParaRPr lang="en-US"/>
          </a:p>
        </p:txBody>
      </p:sp>
    </p:spTree>
    <p:extLst>
      <p:ext uri="{BB962C8B-B14F-4D97-AF65-F5344CB8AC3E}">
        <p14:creationId xmlns:p14="http://schemas.microsoft.com/office/powerpoint/2010/main" val="3442643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GB"/>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89529F3C-D0B3-8745-9A59-A918E88F421C}" type="datetimeFigureOut">
              <a:rPr lang="en-US" smtClean="0"/>
              <a:t>8/12/22</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A1E7228C-EE45-0149-83B2-739CB0FB4211}" type="slidenum">
              <a:rPr lang="en-US" smtClean="0"/>
              <a:t>‹#›</a:t>
            </a:fld>
            <a:endParaRPr lang="en-US"/>
          </a:p>
        </p:txBody>
      </p:sp>
    </p:spTree>
    <p:extLst>
      <p:ext uri="{BB962C8B-B14F-4D97-AF65-F5344CB8AC3E}">
        <p14:creationId xmlns:p14="http://schemas.microsoft.com/office/powerpoint/2010/main" val="2732688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9529F3C-D0B3-8745-9A59-A918E88F421C}" type="datetimeFigureOut">
              <a:rPr lang="en-US" smtClean="0"/>
              <a:t>8/12/22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E7228C-EE45-0149-83B2-739CB0FB4211}" type="slidenum">
              <a:rPr lang="en-US" smtClean="0"/>
              <a:t>‹#›</a:t>
            </a:fld>
            <a:endParaRPr lang="en-US"/>
          </a:p>
        </p:txBody>
      </p:sp>
    </p:spTree>
    <p:extLst>
      <p:ext uri="{BB962C8B-B14F-4D97-AF65-F5344CB8AC3E}">
        <p14:creationId xmlns:p14="http://schemas.microsoft.com/office/powerpoint/2010/main" val="1664554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9529F3C-D0B3-8745-9A59-A918E88F421C}" type="datetimeFigureOut">
              <a:rPr lang="en-US" smtClean="0"/>
              <a:t>8/12/22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E7228C-EE45-0149-83B2-739CB0FB4211}" type="slidenum">
              <a:rPr lang="en-US" smtClean="0"/>
              <a:t>‹#›</a:t>
            </a:fld>
            <a:endParaRPr lang="en-US"/>
          </a:p>
        </p:txBody>
      </p:sp>
      <p:sp>
        <p:nvSpPr>
          <p:cNvPr id="10" name="Title 9"/>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1505929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9529F3C-D0B3-8745-9A59-A918E88F421C}" type="datetimeFigureOut">
              <a:rPr lang="en-US" smtClean="0"/>
              <a:t>8/12/22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E7228C-EE45-0149-83B2-739CB0FB4211}" type="slidenum">
              <a:rPr lang="en-US" smtClean="0"/>
              <a:t>‹#›</a:t>
            </a:fld>
            <a:endParaRPr lang="en-US"/>
          </a:p>
        </p:txBody>
      </p:sp>
      <p:sp>
        <p:nvSpPr>
          <p:cNvPr id="6" name="Title 5"/>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4294226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529F3C-D0B3-8745-9A59-A918E88F421C}" type="datetimeFigureOut">
              <a:rPr lang="en-US" smtClean="0"/>
              <a:t>8/12/22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E7228C-EE45-0149-83B2-739CB0FB4211}" type="slidenum">
              <a:rPr lang="en-US" smtClean="0"/>
              <a:t>‹#›</a:t>
            </a:fld>
            <a:endParaRPr lang="en-US"/>
          </a:p>
        </p:txBody>
      </p:sp>
    </p:spTree>
    <p:extLst>
      <p:ext uri="{BB962C8B-B14F-4D97-AF65-F5344CB8AC3E}">
        <p14:creationId xmlns:p14="http://schemas.microsoft.com/office/powerpoint/2010/main" val="23982530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GB"/>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89529F3C-D0B3-8745-9A59-A918E88F421C}" type="datetimeFigureOut">
              <a:rPr lang="en-US" smtClean="0"/>
              <a:t>8/12/22</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A1E7228C-EE45-0149-83B2-739CB0FB4211}" type="slidenum">
              <a:rPr lang="en-US" smtClean="0"/>
              <a:t>‹#›</a:t>
            </a:fld>
            <a:endParaRPr lang="en-US"/>
          </a:p>
        </p:txBody>
      </p:sp>
    </p:spTree>
    <p:extLst>
      <p:ext uri="{BB962C8B-B14F-4D97-AF65-F5344CB8AC3E}">
        <p14:creationId xmlns:p14="http://schemas.microsoft.com/office/powerpoint/2010/main" val="1735168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GB"/>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89529F3C-D0B3-8745-9A59-A918E88F421C}" type="datetimeFigureOut">
              <a:rPr lang="en-US" smtClean="0"/>
              <a:t>8/12/22</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A1E7228C-EE45-0149-83B2-739CB0FB4211}" type="slidenum">
              <a:rPr lang="en-US" smtClean="0"/>
              <a:t>‹#›</a:t>
            </a:fld>
            <a:endParaRPr lang="en-US"/>
          </a:p>
        </p:txBody>
      </p:sp>
    </p:spTree>
    <p:extLst>
      <p:ext uri="{BB962C8B-B14F-4D97-AF65-F5344CB8AC3E}">
        <p14:creationId xmlns:p14="http://schemas.microsoft.com/office/powerpoint/2010/main" val="1643562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9529F3C-D0B3-8745-9A59-A918E88F421C}" type="datetimeFigureOut">
              <a:rPr lang="en-US" smtClean="0"/>
              <a:t>8/12/22</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A1E7228C-EE45-0149-83B2-739CB0FB4211}" type="slidenum">
              <a:rPr lang="en-US" smtClean="0"/>
              <a:t>‹#›</a:t>
            </a:fld>
            <a:endParaRPr lang="en-US"/>
          </a:p>
        </p:txBody>
      </p:sp>
    </p:spTree>
    <p:extLst>
      <p:ext uri="{BB962C8B-B14F-4D97-AF65-F5344CB8AC3E}">
        <p14:creationId xmlns:p14="http://schemas.microsoft.com/office/powerpoint/2010/main" val="28511064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32215-17D1-8802-E80D-FD77F9B641F4}"/>
              </a:ext>
            </a:extLst>
          </p:cNvPr>
          <p:cNvSpPr>
            <a:spLocks noGrp="1"/>
          </p:cNvSpPr>
          <p:nvPr>
            <p:ph type="ctrTitle"/>
          </p:nvPr>
        </p:nvSpPr>
        <p:spPr/>
        <p:txBody>
          <a:bodyPr/>
          <a:lstStyle/>
          <a:p>
            <a:r>
              <a:rPr lang="en-US" dirty="0"/>
              <a:t>APML CA2</a:t>
            </a:r>
          </a:p>
        </p:txBody>
      </p:sp>
      <p:sp>
        <p:nvSpPr>
          <p:cNvPr id="3" name="Subtitle 2">
            <a:extLst>
              <a:ext uri="{FF2B5EF4-FFF2-40B4-BE49-F238E27FC236}">
                <a16:creationId xmlns:a16="http://schemas.microsoft.com/office/drawing/2014/main" id="{18F66DA2-1973-B648-77D1-BB295FBE0EA2}"/>
              </a:ext>
            </a:extLst>
          </p:cNvPr>
          <p:cNvSpPr>
            <a:spLocks noGrp="1"/>
          </p:cNvSpPr>
          <p:nvPr>
            <p:ph type="subTitle" idx="1"/>
          </p:nvPr>
        </p:nvSpPr>
        <p:spPr/>
        <p:txBody>
          <a:bodyPr/>
          <a:lstStyle/>
          <a:p>
            <a:r>
              <a:rPr lang="en-SG" dirty="0"/>
              <a:t>Zheng Yimin / NSDAI -01 / P7053148 </a:t>
            </a:r>
            <a:endParaRPr lang="en-SG" dirty="0">
              <a:effectLst/>
            </a:endParaRPr>
          </a:p>
        </p:txBody>
      </p:sp>
    </p:spTree>
    <p:extLst>
      <p:ext uri="{BB962C8B-B14F-4D97-AF65-F5344CB8AC3E}">
        <p14:creationId xmlns:p14="http://schemas.microsoft.com/office/powerpoint/2010/main" val="2503300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314F955-0FA8-28BC-94CB-BAD208AD5D0E}"/>
              </a:ext>
            </a:extLst>
          </p:cNvPr>
          <p:cNvSpPr/>
          <p:nvPr/>
        </p:nvSpPr>
        <p:spPr>
          <a:xfrm>
            <a:off x="428977" y="6084712"/>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IMPORT DATA</a:t>
            </a:r>
          </a:p>
        </p:txBody>
      </p:sp>
      <p:sp>
        <p:nvSpPr>
          <p:cNvPr id="10" name="Rounded Rectangle 9">
            <a:extLst>
              <a:ext uri="{FF2B5EF4-FFF2-40B4-BE49-F238E27FC236}">
                <a16:creationId xmlns:a16="http://schemas.microsoft.com/office/drawing/2014/main" id="{0C484526-3E90-1426-9052-DA408CD07CFF}"/>
              </a:ext>
            </a:extLst>
          </p:cNvPr>
          <p:cNvSpPr/>
          <p:nvPr/>
        </p:nvSpPr>
        <p:spPr>
          <a:xfrm>
            <a:off x="7052741" y="6084708"/>
            <a:ext cx="1422402" cy="560564"/>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Bebas Neue" panose="020B0606020202050201" pitchFamily="34" charset="77"/>
              </a:rPr>
              <a:t>GMM</a:t>
            </a:r>
          </a:p>
        </p:txBody>
      </p:sp>
      <p:sp>
        <p:nvSpPr>
          <p:cNvPr id="11" name="Rounded Rectangle 10">
            <a:extLst>
              <a:ext uri="{FF2B5EF4-FFF2-40B4-BE49-F238E27FC236}">
                <a16:creationId xmlns:a16="http://schemas.microsoft.com/office/drawing/2014/main" id="{8387284E-A84D-BF15-3BA0-F73936721E63}"/>
              </a:ext>
            </a:extLst>
          </p:cNvPr>
          <p:cNvSpPr/>
          <p:nvPr/>
        </p:nvSpPr>
        <p:spPr>
          <a:xfrm>
            <a:off x="8707978" y="6084708"/>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HIERACHICAL CLUSTERING</a:t>
            </a:r>
          </a:p>
        </p:txBody>
      </p:sp>
      <p:sp>
        <p:nvSpPr>
          <p:cNvPr id="12" name="Rounded Rectangle 11">
            <a:extLst>
              <a:ext uri="{FF2B5EF4-FFF2-40B4-BE49-F238E27FC236}">
                <a16:creationId xmlns:a16="http://schemas.microsoft.com/office/drawing/2014/main" id="{E6A22827-F3B6-606E-44F4-BA517CEC8772}"/>
              </a:ext>
            </a:extLst>
          </p:cNvPr>
          <p:cNvSpPr/>
          <p:nvPr/>
        </p:nvSpPr>
        <p:spPr>
          <a:xfrm>
            <a:off x="10363215" y="6084708"/>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EVALUATION</a:t>
            </a:r>
          </a:p>
        </p:txBody>
      </p:sp>
      <p:sp>
        <p:nvSpPr>
          <p:cNvPr id="2" name="Rounded Rectangle 1">
            <a:extLst>
              <a:ext uri="{FF2B5EF4-FFF2-40B4-BE49-F238E27FC236}">
                <a16:creationId xmlns:a16="http://schemas.microsoft.com/office/drawing/2014/main" id="{E0280712-F36D-9E60-2199-59A2E4847380}"/>
              </a:ext>
            </a:extLst>
          </p:cNvPr>
          <p:cNvSpPr/>
          <p:nvPr/>
        </p:nvSpPr>
        <p:spPr>
          <a:xfrm>
            <a:off x="2087030" y="6084708"/>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EDA</a:t>
            </a:r>
          </a:p>
        </p:txBody>
      </p:sp>
      <p:sp>
        <p:nvSpPr>
          <p:cNvPr id="15" name="Rounded Rectangle 14">
            <a:extLst>
              <a:ext uri="{FF2B5EF4-FFF2-40B4-BE49-F238E27FC236}">
                <a16:creationId xmlns:a16="http://schemas.microsoft.com/office/drawing/2014/main" id="{D5E3BF6A-AA96-9032-DD2C-2B69C1AEBF55}"/>
              </a:ext>
            </a:extLst>
          </p:cNvPr>
          <p:cNvSpPr/>
          <p:nvPr/>
        </p:nvSpPr>
        <p:spPr>
          <a:xfrm>
            <a:off x="3742267" y="6084708"/>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PCA</a:t>
            </a:r>
          </a:p>
        </p:txBody>
      </p:sp>
      <p:pic>
        <p:nvPicPr>
          <p:cNvPr id="9218" name="Picture 2">
            <a:extLst>
              <a:ext uri="{FF2B5EF4-FFF2-40B4-BE49-F238E27FC236}">
                <a16:creationId xmlns:a16="http://schemas.microsoft.com/office/drawing/2014/main" id="{1A16D122-2A24-ACA1-3B54-1E4E7395C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2741" y="1455832"/>
            <a:ext cx="4604203" cy="334076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7CFA5B93-4DFB-E99B-A27E-D5AF92ED1C19}"/>
              </a:ext>
            </a:extLst>
          </p:cNvPr>
          <p:cNvPicPr>
            <a:picLocks noChangeAspect="1"/>
          </p:cNvPicPr>
          <p:nvPr/>
        </p:nvPicPr>
        <p:blipFill>
          <a:blip r:embed="rId4"/>
          <a:stretch>
            <a:fillRect/>
          </a:stretch>
        </p:blipFill>
        <p:spPr>
          <a:xfrm>
            <a:off x="428977" y="1032747"/>
            <a:ext cx="6165736" cy="2229542"/>
          </a:xfrm>
          <a:prstGeom prst="rect">
            <a:avLst/>
          </a:prstGeom>
          <a:ln>
            <a:solidFill>
              <a:schemeClr val="tx1"/>
            </a:solidFill>
          </a:ln>
        </p:spPr>
      </p:pic>
      <p:pic>
        <p:nvPicPr>
          <p:cNvPr id="16" name="Picture 15">
            <a:extLst>
              <a:ext uri="{FF2B5EF4-FFF2-40B4-BE49-F238E27FC236}">
                <a16:creationId xmlns:a16="http://schemas.microsoft.com/office/drawing/2014/main" id="{9810DD05-7AAA-899A-6AAF-5C71F768D908}"/>
              </a:ext>
            </a:extLst>
          </p:cNvPr>
          <p:cNvPicPr>
            <a:picLocks noChangeAspect="1"/>
          </p:cNvPicPr>
          <p:nvPr/>
        </p:nvPicPr>
        <p:blipFill>
          <a:blip r:embed="rId5"/>
          <a:stretch>
            <a:fillRect/>
          </a:stretch>
        </p:blipFill>
        <p:spPr>
          <a:xfrm>
            <a:off x="424150" y="3943517"/>
            <a:ext cx="6170563" cy="1408048"/>
          </a:xfrm>
          <a:prstGeom prst="rect">
            <a:avLst/>
          </a:prstGeom>
          <a:ln>
            <a:solidFill>
              <a:schemeClr val="tx1"/>
            </a:solidFill>
          </a:ln>
        </p:spPr>
      </p:pic>
      <p:sp>
        <p:nvSpPr>
          <p:cNvPr id="17" name="Rounded Rectangle 16">
            <a:extLst>
              <a:ext uri="{FF2B5EF4-FFF2-40B4-BE49-F238E27FC236}">
                <a16:creationId xmlns:a16="http://schemas.microsoft.com/office/drawing/2014/main" id="{2CED30DD-37E4-CF26-1CFA-5E532CC61B48}"/>
              </a:ext>
            </a:extLst>
          </p:cNvPr>
          <p:cNvSpPr/>
          <p:nvPr/>
        </p:nvSpPr>
        <p:spPr>
          <a:xfrm>
            <a:off x="5397504" y="6086649"/>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K-MEANS</a:t>
            </a:r>
          </a:p>
        </p:txBody>
      </p:sp>
      <p:sp>
        <p:nvSpPr>
          <p:cNvPr id="18" name="TextBox 17">
            <a:extLst>
              <a:ext uri="{FF2B5EF4-FFF2-40B4-BE49-F238E27FC236}">
                <a16:creationId xmlns:a16="http://schemas.microsoft.com/office/drawing/2014/main" id="{07D587B7-0CD1-531B-1994-BB231360C014}"/>
              </a:ext>
            </a:extLst>
          </p:cNvPr>
          <p:cNvSpPr txBox="1"/>
          <p:nvPr/>
        </p:nvSpPr>
        <p:spPr>
          <a:xfrm>
            <a:off x="424150" y="475886"/>
            <a:ext cx="6511572" cy="523220"/>
          </a:xfrm>
          <a:prstGeom prst="rect">
            <a:avLst/>
          </a:prstGeom>
          <a:noFill/>
        </p:spPr>
        <p:txBody>
          <a:bodyPr wrap="square" rtlCol="0">
            <a:spAutoFit/>
          </a:bodyPr>
          <a:lstStyle/>
          <a:p>
            <a:r>
              <a:rPr lang="en-US" sz="2800" dirty="0">
                <a:solidFill>
                  <a:schemeClr val="accent1">
                    <a:lumMod val="50000"/>
                  </a:schemeClr>
                </a:solidFill>
                <a:latin typeface="Bebas Neue" panose="020B0606020202050201" pitchFamily="34" charset="77"/>
              </a:rPr>
              <a:t>Gaussian mixture model</a:t>
            </a:r>
            <a:endParaRPr lang="en-US" sz="2800" u="sng" dirty="0">
              <a:solidFill>
                <a:schemeClr val="accent1">
                  <a:lumMod val="50000"/>
                </a:schemeClr>
              </a:solidFill>
              <a:latin typeface="Bebas Neue" panose="020B0606020202050201" pitchFamily="34" charset="77"/>
            </a:endParaRPr>
          </a:p>
        </p:txBody>
      </p:sp>
      <p:sp>
        <p:nvSpPr>
          <p:cNvPr id="19" name="TextBox 18">
            <a:extLst>
              <a:ext uri="{FF2B5EF4-FFF2-40B4-BE49-F238E27FC236}">
                <a16:creationId xmlns:a16="http://schemas.microsoft.com/office/drawing/2014/main" id="{20F31771-24D9-4A25-6AE3-3A4A0682EE2F}"/>
              </a:ext>
            </a:extLst>
          </p:cNvPr>
          <p:cNvSpPr txBox="1"/>
          <p:nvPr/>
        </p:nvSpPr>
        <p:spPr>
          <a:xfrm>
            <a:off x="424150" y="3420297"/>
            <a:ext cx="6511572" cy="523220"/>
          </a:xfrm>
          <a:prstGeom prst="rect">
            <a:avLst/>
          </a:prstGeom>
          <a:noFill/>
        </p:spPr>
        <p:txBody>
          <a:bodyPr wrap="square" rtlCol="0">
            <a:spAutoFit/>
          </a:bodyPr>
          <a:lstStyle/>
          <a:p>
            <a:r>
              <a:rPr lang="en-US" sz="2800" dirty="0">
                <a:solidFill>
                  <a:schemeClr val="accent1">
                    <a:lumMod val="50000"/>
                  </a:schemeClr>
                </a:solidFill>
                <a:latin typeface="Bebas Neue" panose="020B0606020202050201" pitchFamily="34" charset="77"/>
              </a:rPr>
              <a:t>Gaussian mixture model + </a:t>
            </a:r>
            <a:r>
              <a:rPr lang="en-US" sz="2800" dirty="0" err="1">
                <a:solidFill>
                  <a:schemeClr val="accent1">
                    <a:lumMod val="50000"/>
                  </a:schemeClr>
                </a:solidFill>
                <a:latin typeface="Bebas Neue" panose="020B0606020202050201" pitchFamily="34" charset="77"/>
              </a:rPr>
              <a:t>pca</a:t>
            </a:r>
            <a:endParaRPr lang="en-US" sz="2800" u="sng" dirty="0">
              <a:solidFill>
                <a:schemeClr val="accent1">
                  <a:lumMod val="50000"/>
                </a:schemeClr>
              </a:solidFill>
              <a:latin typeface="Bebas Neue" panose="020B0606020202050201" pitchFamily="34" charset="77"/>
            </a:endParaRPr>
          </a:p>
        </p:txBody>
      </p:sp>
      <p:sp>
        <p:nvSpPr>
          <p:cNvPr id="21" name="TextBox 20">
            <a:extLst>
              <a:ext uri="{FF2B5EF4-FFF2-40B4-BE49-F238E27FC236}">
                <a16:creationId xmlns:a16="http://schemas.microsoft.com/office/drawing/2014/main" id="{984072B3-B234-950E-BE49-78DE4FD8BBF6}"/>
              </a:ext>
            </a:extLst>
          </p:cNvPr>
          <p:cNvSpPr txBox="1"/>
          <p:nvPr/>
        </p:nvSpPr>
        <p:spPr>
          <a:xfrm>
            <a:off x="2941435" y="183035"/>
            <a:ext cx="6334539" cy="369332"/>
          </a:xfrm>
          <a:prstGeom prst="rect">
            <a:avLst/>
          </a:prstGeom>
          <a:noFill/>
        </p:spPr>
        <p:txBody>
          <a:bodyPr wrap="square" rtlCol="0">
            <a:spAutoFit/>
          </a:bodyPr>
          <a:lstStyle/>
          <a:p>
            <a:pPr algn="ctr"/>
            <a:r>
              <a:rPr lang="en-US" dirty="0">
                <a:solidFill>
                  <a:schemeClr val="bg2">
                    <a:lumMod val="75000"/>
                  </a:schemeClr>
                </a:solidFill>
              </a:rPr>
              <a:t>P A R T  A :  U N S U P E R V I S E D   L E A R N I N G</a:t>
            </a:r>
          </a:p>
        </p:txBody>
      </p:sp>
    </p:spTree>
    <p:extLst>
      <p:ext uri="{BB962C8B-B14F-4D97-AF65-F5344CB8AC3E}">
        <p14:creationId xmlns:p14="http://schemas.microsoft.com/office/powerpoint/2010/main" val="391105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314F955-0FA8-28BC-94CB-BAD208AD5D0E}"/>
              </a:ext>
            </a:extLst>
          </p:cNvPr>
          <p:cNvSpPr/>
          <p:nvPr/>
        </p:nvSpPr>
        <p:spPr>
          <a:xfrm>
            <a:off x="428977" y="6084712"/>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IMPORT DATA</a:t>
            </a:r>
          </a:p>
        </p:txBody>
      </p:sp>
      <p:sp>
        <p:nvSpPr>
          <p:cNvPr id="10" name="Rounded Rectangle 9">
            <a:extLst>
              <a:ext uri="{FF2B5EF4-FFF2-40B4-BE49-F238E27FC236}">
                <a16:creationId xmlns:a16="http://schemas.microsoft.com/office/drawing/2014/main" id="{0C484526-3E90-1426-9052-DA408CD07CFF}"/>
              </a:ext>
            </a:extLst>
          </p:cNvPr>
          <p:cNvSpPr/>
          <p:nvPr/>
        </p:nvSpPr>
        <p:spPr>
          <a:xfrm>
            <a:off x="7052741" y="6084708"/>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GMM</a:t>
            </a:r>
          </a:p>
        </p:txBody>
      </p:sp>
      <p:sp>
        <p:nvSpPr>
          <p:cNvPr id="11" name="Rounded Rectangle 10">
            <a:extLst>
              <a:ext uri="{FF2B5EF4-FFF2-40B4-BE49-F238E27FC236}">
                <a16:creationId xmlns:a16="http://schemas.microsoft.com/office/drawing/2014/main" id="{8387284E-A84D-BF15-3BA0-F73936721E63}"/>
              </a:ext>
            </a:extLst>
          </p:cNvPr>
          <p:cNvSpPr/>
          <p:nvPr/>
        </p:nvSpPr>
        <p:spPr>
          <a:xfrm>
            <a:off x="8707978" y="6084708"/>
            <a:ext cx="1422402" cy="560564"/>
          </a:xfrm>
          <a:prstGeom prst="round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Bebas Neue" panose="020B0606020202050201" pitchFamily="34" charset="77"/>
              </a:rPr>
              <a:t>HIERACHICAL CLUSTERING</a:t>
            </a:r>
          </a:p>
        </p:txBody>
      </p:sp>
      <p:sp>
        <p:nvSpPr>
          <p:cNvPr id="12" name="Rounded Rectangle 11">
            <a:extLst>
              <a:ext uri="{FF2B5EF4-FFF2-40B4-BE49-F238E27FC236}">
                <a16:creationId xmlns:a16="http://schemas.microsoft.com/office/drawing/2014/main" id="{E6A22827-F3B6-606E-44F4-BA517CEC8772}"/>
              </a:ext>
            </a:extLst>
          </p:cNvPr>
          <p:cNvSpPr/>
          <p:nvPr/>
        </p:nvSpPr>
        <p:spPr>
          <a:xfrm>
            <a:off x="10363215" y="6084708"/>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EVALUATION</a:t>
            </a:r>
          </a:p>
        </p:txBody>
      </p:sp>
      <p:sp>
        <p:nvSpPr>
          <p:cNvPr id="2" name="Rounded Rectangle 1">
            <a:extLst>
              <a:ext uri="{FF2B5EF4-FFF2-40B4-BE49-F238E27FC236}">
                <a16:creationId xmlns:a16="http://schemas.microsoft.com/office/drawing/2014/main" id="{E0280712-F36D-9E60-2199-59A2E4847380}"/>
              </a:ext>
            </a:extLst>
          </p:cNvPr>
          <p:cNvSpPr/>
          <p:nvPr/>
        </p:nvSpPr>
        <p:spPr>
          <a:xfrm>
            <a:off x="2087030" y="6084708"/>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EDA</a:t>
            </a:r>
          </a:p>
        </p:txBody>
      </p:sp>
      <p:sp>
        <p:nvSpPr>
          <p:cNvPr id="15" name="Rounded Rectangle 14">
            <a:extLst>
              <a:ext uri="{FF2B5EF4-FFF2-40B4-BE49-F238E27FC236}">
                <a16:creationId xmlns:a16="http://schemas.microsoft.com/office/drawing/2014/main" id="{D5E3BF6A-AA96-9032-DD2C-2B69C1AEBF55}"/>
              </a:ext>
            </a:extLst>
          </p:cNvPr>
          <p:cNvSpPr/>
          <p:nvPr/>
        </p:nvSpPr>
        <p:spPr>
          <a:xfrm>
            <a:off x="3742267" y="6084708"/>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PCA</a:t>
            </a:r>
          </a:p>
        </p:txBody>
      </p:sp>
      <p:pic>
        <p:nvPicPr>
          <p:cNvPr id="11266" name="Picture 2">
            <a:extLst>
              <a:ext uri="{FF2B5EF4-FFF2-40B4-BE49-F238E27FC236}">
                <a16:creationId xmlns:a16="http://schemas.microsoft.com/office/drawing/2014/main" id="{7D91E851-7845-C39D-B15F-EDC1A053E6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795" y="1248285"/>
            <a:ext cx="4785781" cy="3476984"/>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5F9D25BA-ADB6-8DF9-BDED-A27B767DD3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8635" y="1235033"/>
            <a:ext cx="4785781" cy="347698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B3C465EC-7A56-808A-AAD3-002FAC0CB751}"/>
              </a:ext>
            </a:extLst>
          </p:cNvPr>
          <p:cNvPicPr>
            <a:picLocks noChangeAspect="1"/>
          </p:cNvPicPr>
          <p:nvPr/>
        </p:nvPicPr>
        <p:blipFill>
          <a:blip r:embed="rId5"/>
          <a:stretch>
            <a:fillRect/>
          </a:stretch>
        </p:blipFill>
        <p:spPr>
          <a:xfrm>
            <a:off x="919210" y="4599953"/>
            <a:ext cx="5214730" cy="1076435"/>
          </a:xfrm>
          <a:prstGeom prst="rect">
            <a:avLst/>
          </a:prstGeom>
        </p:spPr>
      </p:pic>
      <p:pic>
        <p:nvPicPr>
          <p:cNvPr id="18" name="Picture 17">
            <a:extLst>
              <a:ext uri="{FF2B5EF4-FFF2-40B4-BE49-F238E27FC236}">
                <a16:creationId xmlns:a16="http://schemas.microsoft.com/office/drawing/2014/main" id="{D7CE2DAE-9194-DED4-BF10-25FD0F03F419}"/>
              </a:ext>
            </a:extLst>
          </p:cNvPr>
          <p:cNvPicPr>
            <a:picLocks noChangeAspect="1"/>
          </p:cNvPicPr>
          <p:nvPr/>
        </p:nvPicPr>
        <p:blipFill>
          <a:blip r:embed="rId6"/>
          <a:stretch>
            <a:fillRect/>
          </a:stretch>
        </p:blipFill>
        <p:spPr>
          <a:xfrm>
            <a:off x="6363928" y="4599953"/>
            <a:ext cx="5073370" cy="1025635"/>
          </a:xfrm>
          <a:prstGeom prst="rect">
            <a:avLst/>
          </a:prstGeom>
        </p:spPr>
      </p:pic>
      <p:sp>
        <p:nvSpPr>
          <p:cNvPr id="19" name="Rounded Rectangle 18">
            <a:extLst>
              <a:ext uri="{FF2B5EF4-FFF2-40B4-BE49-F238E27FC236}">
                <a16:creationId xmlns:a16="http://schemas.microsoft.com/office/drawing/2014/main" id="{D4EB914D-3C8B-77DE-5AE0-B5FD39BDDBBF}"/>
              </a:ext>
            </a:extLst>
          </p:cNvPr>
          <p:cNvSpPr/>
          <p:nvPr/>
        </p:nvSpPr>
        <p:spPr>
          <a:xfrm>
            <a:off x="5397504" y="6086649"/>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K-MEANS</a:t>
            </a:r>
          </a:p>
        </p:txBody>
      </p:sp>
      <p:sp>
        <p:nvSpPr>
          <p:cNvPr id="20" name="TextBox 19">
            <a:extLst>
              <a:ext uri="{FF2B5EF4-FFF2-40B4-BE49-F238E27FC236}">
                <a16:creationId xmlns:a16="http://schemas.microsoft.com/office/drawing/2014/main" id="{C1205771-2B7F-B33E-22F3-76ADDF9AB0E8}"/>
              </a:ext>
            </a:extLst>
          </p:cNvPr>
          <p:cNvSpPr txBox="1"/>
          <p:nvPr/>
        </p:nvSpPr>
        <p:spPr>
          <a:xfrm>
            <a:off x="1140178" y="841906"/>
            <a:ext cx="6511572" cy="523220"/>
          </a:xfrm>
          <a:prstGeom prst="rect">
            <a:avLst/>
          </a:prstGeom>
          <a:noFill/>
        </p:spPr>
        <p:txBody>
          <a:bodyPr wrap="square" rtlCol="0">
            <a:spAutoFit/>
          </a:bodyPr>
          <a:lstStyle/>
          <a:p>
            <a:r>
              <a:rPr lang="en-US" sz="2800" dirty="0" err="1">
                <a:solidFill>
                  <a:schemeClr val="accent1">
                    <a:lumMod val="50000"/>
                  </a:schemeClr>
                </a:solidFill>
                <a:latin typeface="Bebas Neue" panose="020B0606020202050201" pitchFamily="34" charset="77"/>
              </a:rPr>
              <a:t>Hierachical</a:t>
            </a:r>
            <a:r>
              <a:rPr lang="en-US" sz="2800" dirty="0">
                <a:solidFill>
                  <a:schemeClr val="accent1">
                    <a:lumMod val="50000"/>
                  </a:schemeClr>
                </a:solidFill>
                <a:latin typeface="Bebas Neue" panose="020B0606020202050201" pitchFamily="34" charset="77"/>
              </a:rPr>
              <a:t> clustering </a:t>
            </a:r>
            <a:endParaRPr lang="en-US" sz="2800" u="sng" dirty="0">
              <a:solidFill>
                <a:schemeClr val="accent1">
                  <a:lumMod val="50000"/>
                </a:schemeClr>
              </a:solidFill>
              <a:latin typeface="Bebas Neue" panose="020B0606020202050201" pitchFamily="34" charset="77"/>
            </a:endParaRPr>
          </a:p>
        </p:txBody>
      </p:sp>
      <p:sp>
        <p:nvSpPr>
          <p:cNvPr id="21" name="TextBox 20">
            <a:extLst>
              <a:ext uri="{FF2B5EF4-FFF2-40B4-BE49-F238E27FC236}">
                <a16:creationId xmlns:a16="http://schemas.microsoft.com/office/drawing/2014/main" id="{2EE781D6-8BE5-DFD6-EF11-B2F719BF05B5}"/>
              </a:ext>
            </a:extLst>
          </p:cNvPr>
          <p:cNvSpPr txBox="1"/>
          <p:nvPr/>
        </p:nvSpPr>
        <p:spPr>
          <a:xfrm>
            <a:off x="6493333" y="841906"/>
            <a:ext cx="6511572" cy="523220"/>
          </a:xfrm>
          <a:prstGeom prst="rect">
            <a:avLst/>
          </a:prstGeom>
          <a:noFill/>
        </p:spPr>
        <p:txBody>
          <a:bodyPr wrap="square" rtlCol="0">
            <a:spAutoFit/>
          </a:bodyPr>
          <a:lstStyle/>
          <a:p>
            <a:r>
              <a:rPr lang="en-US" sz="2800" dirty="0" err="1">
                <a:solidFill>
                  <a:schemeClr val="accent1">
                    <a:lumMod val="50000"/>
                  </a:schemeClr>
                </a:solidFill>
                <a:latin typeface="Bebas Neue" panose="020B0606020202050201" pitchFamily="34" charset="77"/>
              </a:rPr>
              <a:t>Hierachical</a:t>
            </a:r>
            <a:r>
              <a:rPr lang="en-US" sz="2800" dirty="0">
                <a:solidFill>
                  <a:schemeClr val="accent1">
                    <a:lumMod val="50000"/>
                  </a:schemeClr>
                </a:solidFill>
                <a:latin typeface="Bebas Neue" panose="020B0606020202050201" pitchFamily="34" charset="77"/>
              </a:rPr>
              <a:t> clustering + </a:t>
            </a:r>
            <a:r>
              <a:rPr lang="en-US" sz="2800" dirty="0" err="1">
                <a:solidFill>
                  <a:schemeClr val="accent1">
                    <a:lumMod val="50000"/>
                  </a:schemeClr>
                </a:solidFill>
                <a:latin typeface="Bebas Neue" panose="020B0606020202050201" pitchFamily="34" charset="77"/>
              </a:rPr>
              <a:t>pca</a:t>
            </a:r>
            <a:r>
              <a:rPr lang="en-US" sz="2800" dirty="0">
                <a:solidFill>
                  <a:schemeClr val="accent1">
                    <a:lumMod val="50000"/>
                  </a:schemeClr>
                </a:solidFill>
                <a:latin typeface="Bebas Neue" panose="020B0606020202050201" pitchFamily="34" charset="77"/>
              </a:rPr>
              <a:t> </a:t>
            </a:r>
            <a:endParaRPr lang="en-US" sz="2800" u="sng" dirty="0">
              <a:solidFill>
                <a:schemeClr val="accent1">
                  <a:lumMod val="50000"/>
                </a:schemeClr>
              </a:solidFill>
              <a:latin typeface="Bebas Neue" panose="020B0606020202050201" pitchFamily="34" charset="77"/>
            </a:endParaRPr>
          </a:p>
        </p:txBody>
      </p:sp>
      <p:sp>
        <p:nvSpPr>
          <p:cNvPr id="23" name="TextBox 22">
            <a:extLst>
              <a:ext uri="{FF2B5EF4-FFF2-40B4-BE49-F238E27FC236}">
                <a16:creationId xmlns:a16="http://schemas.microsoft.com/office/drawing/2014/main" id="{E7C85E32-B28A-7181-5DA8-83DBEECB0C78}"/>
              </a:ext>
            </a:extLst>
          </p:cNvPr>
          <p:cNvSpPr txBox="1"/>
          <p:nvPr/>
        </p:nvSpPr>
        <p:spPr>
          <a:xfrm>
            <a:off x="2941435" y="183035"/>
            <a:ext cx="6334539" cy="369332"/>
          </a:xfrm>
          <a:prstGeom prst="rect">
            <a:avLst/>
          </a:prstGeom>
          <a:noFill/>
        </p:spPr>
        <p:txBody>
          <a:bodyPr wrap="square" rtlCol="0">
            <a:spAutoFit/>
          </a:bodyPr>
          <a:lstStyle/>
          <a:p>
            <a:pPr algn="ctr"/>
            <a:r>
              <a:rPr lang="en-US" dirty="0">
                <a:solidFill>
                  <a:schemeClr val="bg2">
                    <a:lumMod val="75000"/>
                  </a:schemeClr>
                </a:solidFill>
              </a:rPr>
              <a:t>P A R T  A :  U N S U P E R V I S E D   L E A R N I N G</a:t>
            </a:r>
          </a:p>
        </p:txBody>
      </p:sp>
    </p:spTree>
    <p:extLst>
      <p:ext uri="{BB962C8B-B14F-4D97-AF65-F5344CB8AC3E}">
        <p14:creationId xmlns:p14="http://schemas.microsoft.com/office/powerpoint/2010/main" val="4254462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314F955-0FA8-28BC-94CB-BAD208AD5D0E}"/>
              </a:ext>
            </a:extLst>
          </p:cNvPr>
          <p:cNvSpPr/>
          <p:nvPr/>
        </p:nvSpPr>
        <p:spPr>
          <a:xfrm>
            <a:off x="428977" y="6084712"/>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IMPORT DATA</a:t>
            </a:r>
          </a:p>
        </p:txBody>
      </p:sp>
      <p:sp>
        <p:nvSpPr>
          <p:cNvPr id="10" name="Rounded Rectangle 9">
            <a:extLst>
              <a:ext uri="{FF2B5EF4-FFF2-40B4-BE49-F238E27FC236}">
                <a16:creationId xmlns:a16="http://schemas.microsoft.com/office/drawing/2014/main" id="{0C484526-3E90-1426-9052-DA408CD07CFF}"/>
              </a:ext>
            </a:extLst>
          </p:cNvPr>
          <p:cNvSpPr/>
          <p:nvPr/>
        </p:nvSpPr>
        <p:spPr>
          <a:xfrm>
            <a:off x="7052741" y="6084708"/>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GMM</a:t>
            </a:r>
          </a:p>
        </p:txBody>
      </p:sp>
      <p:sp>
        <p:nvSpPr>
          <p:cNvPr id="11" name="Rounded Rectangle 10">
            <a:extLst>
              <a:ext uri="{FF2B5EF4-FFF2-40B4-BE49-F238E27FC236}">
                <a16:creationId xmlns:a16="http://schemas.microsoft.com/office/drawing/2014/main" id="{8387284E-A84D-BF15-3BA0-F73936721E63}"/>
              </a:ext>
            </a:extLst>
          </p:cNvPr>
          <p:cNvSpPr/>
          <p:nvPr/>
        </p:nvSpPr>
        <p:spPr>
          <a:xfrm>
            <a:off x="8707978" y="6084708"/>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HIERACHICAL CLUSTERING</a:t>
            </a:r>
          </a:p>
        </p:txBody>
      </p:sp>
      <p:sp>
        <p:nvSpPr>
          <p:cNvPr id="12" name="Rounded Rectangle 11">
            <a:extLst>
              <a:ext uri="{FF2B5EF4-FFF2-40B4-BE49-F238E27FC236}">
                <a16:creationId xmlns:a16="http://schemas.microsoft.com/office/drawing/2014/main" id="{E6A22827-F3B6-606E-44F4-BA517CEC8772}"/>
              </a:ext>
            </a:extLst>
          </p:cNvPr>
          <p:cNvSpPr/>
          <p:nvPr/>
        </p:nvSpPr>
        <p:spPr>
          <a:xfrm>
            <a:off x="10363215" y="6084708"/>
            <a:ext cx="1422402" cy="560564"/>
          </a:xfrm>
          <a:prstGeom prst="round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Bebas Neue" panose="020B0606020202050201" pitchFamily="34" charset="77"/>
              </a:rPr>
              <a:t>EVALUATION</a:t>
            </a:r>
          </a:p>
        </p:txBody>
      </p:sp>
      <p:sp>
        <p:nvSpPr>
          <p:cNvPr id="2" name="Rounded Rectangle 1">
            <a:extLst>
              <a:ext uri="{FF2B5EF4-FFF2-40B4-BE49-F238E27FC236}">
                <a16:creationId xmlns:a16="http://schemas.microsoft.com/office/drawing/2014/main" id="{E0280712-F36D-9E60-2199-59A2E4847380}"/>
              </a:ext>
            </a:extLst>
          </p:cNvPr>
          <p:cNvSpPr/>
          <p:nvPr/>
        </p:nvSpPr>
        <p:spPr>
          <a:xfrm>
            <a:off x="2087030" y="6084708"/>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EDA</a:t>
            </a:r>
          </a:p>
        </p:txBody>
      </p:sp>
      <p:sp>
        <p:nvSpPr>
          <p:cNvPr id="15" name="Rounded Rectangle 14">
            <a:extLst>
              <a:ext uri="{FF2B5EF4-FFF2-40B4-BE49-F238E27FC236}">
                <a16:creationId xmlns:a16="http://schemas.microsoft.com/office/drawing/2014/main" id="{D5E3BF6A-AA96-9032-DD2C-2B69C1AEBF55}"/>
              </a:ext>
            </a:extLst>
          </p:cNvPr>
          <p:cNvSpPr/>
          <p:nvPr/>
        </p:nvSpPr>
        <p:spPr>
          <a:xfrm>
            <a:off x="3742267" y="6084708"/>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PCA</a:t>
            </a:r>
          </a:p>
        </p:txBody>
      </p:sp>
      <p:sp>
        <p:nvSpPr>
          <p:cNvPr id="19" name="Rounded Rectangle 18">
            <a:extLst>
              <a:ext uri="{FF2B5EF4-FFF2-40B4-BE49-F238E27FC236}">
                <a16:creationId xmlns:a16="http://schemas.microsoft.com/office/drawing/2014/main" id="{D4EB914D-3C8B-77DE-5AE0-B5FD39BDDBBF}"/>
              </a:ext>
            </a:extLst>
          </p:cNvPr>
          <p:cNvSpPr/>
          <p:nvPr/>
        </p:nvSpPr>
        <p:spPr>
          <a:xfrm>
            <a:off x="5397504" y="6086649"/>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K-MEANS</a:t>
            </a:r>
          </a:p>
        </p:txBody>
      </p:sp>
      <p:graphicFrame>
        <p:nvGraphicFramePr>
          <p:cNvPr id="9" name="Table 12">
            <a:extLst>
              <a:ext uri="{FF2B5EF4-FFF2-40B4-BE49-F238E27FC236}">
                <a16:creationId xmlns:a16="http://schemas.microsoft.com/office/drawing/2014/main" id="{6369DF0A-F0DC-0531-FF31-9C74CC1687D6}"/>
              </a:ext>
            </a:extLst>
          </p:cNvPr>
          <p:cNvGraphicFramePr>
            <a:graphicFrameLocks noGrp="1"/>
          </p:cNvGraphicFramePr>
          <p:nvPr>
            <p:extLst>
              <p:ext uri="{D42A27DB-BD31-4B8C-83A1-F6EECF244321}">
                <p14:modId xmlns:p14="http://schemas.microsoft.com/office/powerpoint/2010/main" val="1544367462"/>
              </p:ext>
            </p:extLst>
          </p:nvPr>
        </p:nvGraphicFramePr>
        <p:xfrm>
          <a:off x="1487650" y="1486304"/>
          <a:ext cx="9216699" cy="3885392"/>
        </p:xfrm>
        <a:graphic>
          <a:graphicData uri="http://schemas.openxmlformats.org/drawingml/2006/table">
            <a:tbl>
              <a:tblPr firstRow="1" bandRow="1">
                <a:tableStyleId>{5C22544A-7EE6-4342-B048-85BDC9FD1C3A}</a:tableStyleId>
              </a:tblPr>
              <a:tblGrid>
                <a:gridCol w="3072233">
                  <a:extLst>
                    <a:ext uri="{9D8B030D-6E8A-4147-A177-3AD203B41FA5}">
                      <a16:colId xmlns:a16="http://schemas.microsoft.com/office/drawing/2014/main" val="1889097806"/>
                    </a:ext>
                  </a:extLst>
                </a:gridCol>
                <a:gridCol w="3072233">
                  <a:extLst>
                    <a:ext uri="{9D8B030D-6E8A-4147-A177-3AD203B41FA5}">
                      <a16:colId xmlns:a16="http://schemas.microsoft.com/office/drawing/2014/main" val="2392215476"/>
                    </a:ext>
                  </a:extLst>
                </a:gridCol>
                <a:gridCol w="3072233">
                  <a:extLst>
                    <a:ext uri="{9D8B030D-6E8A-4147-A177-3AD203B41FA5}">
                      <a16:colId xmlns:a16="http://schemas.microsoft.com/office/drawing/2014/main" val="2954690222"/>
                    </a:ext>
                  </a:extLst>
                </a:gridCol>
              </a:tblGrid>
              <a:tr h="555056">
                <a:tc>
                  <a:txBody>
                    <a:bodyPr/>
                    <a:lstStyle/>
                    <a:p>
                      <a:r>
                        <a:rPr lang="en-US" sz="2400" dirty="0">
                          <a:latin typeface="Bebas Neue" panose="020B0606020202050201" pitchFamily="34" charset="77"/>
                        </a:rPr>
                        <a:t>MODELS</a:t>
                      </a:r>
                    </a:p>
                  </a:txBody>
                  <a:tcPr/>
                </a:tc>
                <a:tc>
                  <a:txBody>
                    <a:bodyPr/>
                    <a:lstStyle/>
                    <a:p>
                      <a:r>
                        <a:rPr lang="en-US" sz="2400" dirty="0">
                          <a:latin typeface="Bebas Neue" panose="020B0606020202050201" pitchFamily="34" charset="77"/>
                        </a:rPr>
                        <a:t>SILHOUETTE SCORES</a:t>
                      </a:r>
                    </a:p>
                  </a:txBody>
                  <a:tcPr/>
                </a:tc>
                <a:tc>
                  <a:txBody>
                    <a:bodyPr/>
                    <a:lstStyle/>
                    <a:p>
                      <a:r>
                        <a:rPr lang="en-US" sz="2400" dirty="0">
                          <a:latin typeface="Bebas Neue" panose="020B0606020202050201" pitchFamily="34" charset="77"/>
                        </a:rPr>
                        <a:t>ADJUSTED RAND INDEX</a:t>
                      </a:r>
                    </a:p>
                  </a:txBody>
                  <a:tcPr/>
                </a:tc>
                <a:extLst>
                  <a:ext uri="{0D108BD9-81ED-4DB2-BD59-A6C34878D82A}">
                    <a16:rowId xmlns:a16="http://schemas.microsoft.com/office/drawing/2014/main" val="1404134277"/>
                  </a:ext>
                </a:extLst>
              </a:tr>
              <a:tr h="555056">
                <a:tc>
                  <a:txBody>
                    <a:bodyPr/>
                    <a:lstStyle/>
                    <a:p>
                      <a:r>
                        <a:rPr lang="en-US" sz="2400" b="0" dirty="0">
                          <a:solidFill>
                            <a:schemeClr val="accent1">
                              <a:lumMod val="50000"/>
                            </a:schemeClr>
                          </a:solidFill>
                          <a:latin typeface="Bebas Neue" panose="020B0606020202050201" pitchFamily="34" charset="77"/>
                        </a:rPr>
                        <a:t>KMEANS</a:t>
                      </a:r>
                    </a:p>
                  </a:txBody>
                  <a:tcPr/>
                </a:tc>
                <a:tc>
                  <a:txBody>
                    <a:bodyPr/>
                    <a:lstStyle/>
                    <a:p>
                      <a:r>
                        <a:rPr lang="en-US" sz="2400" b="0" dirty="0">
                          <a:solidFill>
                            <a:schemeClr val="accent1">
                              <a:lumMod val="50000"/>
                            </a:schemeClr>
                          </a:solidFill>
                          <a:latin typeface="Bebas Neue" panose="020B0606020202050201" pitchFamily="34" charset="77"/>
                        </a:rPr>
                        <a:t>0.2849</a:t>
                      </a:r>
                    </a:p>
                  </a:txBody>
                  <a:tcPr/>
                </a:tc>
                <a:tc>
                  <a:txBody>
                    <a:bodyPr/>
                    <a:lstStyle/>
                    <a:p>
                      <a:r>
                        <a:rPr lang="en-US" sz="2400" b="0" dirty="0">
                          <a:solidFill>
                            <a:schemeClr val="accent1">
                              <a:lumMod val="50000"/>
                            </a:schemeClr>
                          </a:solidFill>
                          <a:latin typeface="Bebas Neue" panose="020B0606020202050201" pitchFamily="34" charset="77"/>
                        </a:rPr>
                        <a:t>0.8975</a:t>
                      </a:r>
                    </a:p>
                  </a:txBody>
                  <a:tcPr/>
                </a:tc>
                <a:extLst>
                  <a:ext uri="{0D108BD9-81ED-4DB2-BD59-A6C34878D82A}">
                    <a16:rowId xmlns:a16="http://schemas.microsoft.com/office/drawing/2014/main" val="3726319339"/>
                  </a:ext>
                </a:extLst>
              </a:tr>
              <a:tr h="555056">
                <a:tc>
                  <a:txBody>
                    <a:bodyPr/>
                    <a:lstStyle/>
                    <a:p>
                      <a:r>
                        <a:rPr lang="en-US" sz="2400" b="0" dirty="0">
                          <a:solidFill>
                            <a:schemeClr val="accent1">
                              <a:lumMod val="50000"/>
                            </a:schemeClr>
                          </a:solidFill>
                          <a:latin typeface="Bebas Neue" panose="020B0606020202050201" pitchFamily="34" charset="77"/>
                        </a:rPr>
                        <a:t>KMEANS + PCA</a:t>
                      </a:r>
                    </a:p>
                  </a:txBody>
                  <a:tcPr/>
                </a:tc>
                <a:tc>
                  <a:txBody>
                    <a:bodyPr/>
                    <a:lstStyle/>
                    <a:p>
                      <a:r>
                        <a:rPr lang="en-US" sz="2400" b="0" dirty="0">
                          <a:solidFill>
                            <a:schemeClr val="accent1">
                              <a:lumMod val="50000"/>
                            </a:schemeClr>
                          </a:solidFill>
                          <a:latin typeface="Bebas Neue" panose="020B0606020202050201" pitchFamily="34" charset="77"/>
                        </a:rPr>
                        <a:t>0.2831</a:t>
                      </a:r>
                    </a:p>
                  </a:txBody>
                  <a:tcPr/>
                </a:tc>
                <a:tc>
                  <a:txBody>
                    <a:bodyPr/>
                    <a:lstStyle/>
                    <a:p>
                      <a:r>
                        <a:rPr lang="en-US" sz="2400" b="0" dirty="0">
                          <a:solidFill>
                            <a:schemeClr val="accent1">
                              <a:lumMod val="50000"/>
                            </a:schemeClr>
                          </a:solidFill>
                          <a:latin typeface="Bebas Neue" panose="020B0606020202050201" pitchFamily="34" charset="77"/>
                        </a:rPr>
                        <a:t>0.8951</a:t>
                      </a:r>
                    </a:p>
                  </a:txBody>
                  <a:tcPr/>
                </a:tc>
                <a:extLst>
                  <a:ext uri="{0D108BD9-81ED-4DB2-BD59-A6C34878D82A}">
                    <a16:rowId xmlns:a16="http://schemas.microsoft.com/office/drawing/2014/main" val="4184092449"/>
                  </a:ext>
                </a:extLst>
              </a:tr>
              <a:tr h="555056">
                <a:tc>
                  <a:txBody>
                    <a:bodyPr/>
                    <a:lstStyle/>
                    <a:p>
                      <a:r>
                        <a:rPr lang="en-US" sz="2400" b="0" dirty="0">
                          <a:solidFill>
                            <a:schemeClr val="accent1">
                              <a:lumMod val="50000"/>
                            </a:schemeClr>
                          </a:solidFill>
                          <a:latin typeface="Bebas Neue" panose="020B0606020202050201" pitchFamily="34" charset="77"/>
                        </a:rPr>
                        <a:t>GMM</a:t>
                      </a:r>
                    </a:p>
                  </a:txBody>
                  <a:tcPr/>
                </a:tc>
                <a:tc>
                  <a:txBody>
                    <a:bodyPr/>
                    <a:lstStyle/>
                    <a:p>
                      <a:r>
                        <a:rPr lang="en-US" sz="2400" b="0" dirty="0">
                          <a:solidFill>
                            <a:schemeClr val="accent1">
                              <a:lumMod val="50000"/>
                            </a:schemeClr>
                          </a:solidFill>
                          <a:latin typeface="Bebas Neue" panose="020B0606020202050201" pitchFamily="34" charset="77"/>
                        </a:rPr>
                        <a:t>0.2844</a:t>
                      </a:r>
                    </a:p>
                  </a:txBody>
                  <a:tcPr/>
                </a:tc>
                <a:tc>
                  <a:txBody>
                    <a:bodyPr/>
                    <a:lstStyle/>
                    <a:p>
                      <a:r>
                        <a:rPr lang="en-US" sz="2400" b="0" dirty="0">
                          <a:solidFill>
                            <a:schemeClr val="accent1">
                              <a:lumMod val="50000"/>
                            </a:schemeClr>
                          </a:solidFill>
                          <a:latin typeface="Bebas Neue" panose="020B0606020202050201" pitchFamily="34" charset="77"/>
                        </a:rPr>
                        <a:t>0.8804</a:t>
                      </a:r>
                    </a:p>
                  </a:txBody>
                  <a:tcPr/>
                </a:tc>
                <a:extLst>
                  <a:ext uri="{0D108BD9-81ED-4DB2-BD59-A6C34878D82A}">
                    <a16:rowId xmlns:a16="http://schemas.microsoft.com/office/drawing/2014/main" val="108706031"/>
                  </a:ext>
                </a:extLst>
              </a:tr>
              <a:tr h="555056">
                <a:tc>
                  <a:txBody>
                    <a:bodyPr/>
                    <a:lstStyle/>
                    <a:p>
                      <a:r>
                        <a:rPr lang="en-US" sz="2400" b="0" dirty="0">
                          <a:solidFill>
                            <a:schemeClr val="accent1">
                              <a:lumMod val="50000"/>
                            </a:schemeClr>
                          </a:solidFill>
                          <a:highlight>
                            <a:srgbClr val="FFFF00"/>
                          </a:highlight>
                          <a:latin typeface="Bebas Neue" panose="020B0606020202050201" pitchFamily="34" charset="77"/>
                        </a:rPr>
                        <a:t>GMM + PCA</a:t>
                      </a:r>
                    </a:p>
                  </a:txBody>
                  <a:tcPr/>
                </a:tc>
                <a:tc>
                  <a:txBody>
                    <a:bodyPr/>
                    <a:lstStyle/>
                    <a:p>
                      <a:r>
                        <a:rPr lang="en-US" sz="2400" b="0" dirty="0">
                          <a:solidFill>
                            <a:schemeClr val="accent1">
                              <a:lumMod val="50000"/>
                            </a:schemeClr>
                          </a:solidFill>
                          <a:highlight>
                            <a:srgbClr val="FFFF00"/>
                          </a:highlight>
                          <a:latin typeface="Bebas Neue" panose="020B0606020202050201" pitchFamily="34" charset="77"/>
                        </a:rPr>
                        <a:t>0.2829</a:t>
                      </a:r>
                    </a:p>
                  </a:txBody>
                  <a:tcPr/>
                </a:tc>
                <a:tc>
                  <a:txBody>
                    <a:bodyPr/>
                    <a:lstStyle/>
                    <a:p>
                      <a:r>
                        <a:rPr lang="en-US" sz="2400" b="0" dirty="0">
                          <a:solidFill>
                            <a:schemeClr val="accent1">
                              <a:lumMod val="50000"/>
                            </a:schemeClr>
                          </a:solidFill>
                          <a:highlight>
                            <a:srgbClr val="FFFF00"/>
                          </a:highlight>
                          <a:latin typeface="Bebas Neue" panose="020B0606020202050201" pitchFamily="34" charset="77"/>
                        </a:rPr>
                        <a:t>0.9135</a:t>
                      </a:r>
                    </a:p>
                  </a:txBody>
                  <a:tcPr/>
                </a:tc>
                <a:extLst>
                  <a:ext uri="{0D108BD9-81ED-4DB2-BD59-A6C34878D82A}">
                    <a16:rowId xmlns:a16="http://schemas.microsoft.com/office/drawing/2014/main" val="3042073108"/>
                  </a:ext>
                </a:extLst>
              </a:tr>
              <a:tr h="555056">
                <a:tc>
                  <a:txBody>
                    <a:bodyPr/>
                    <a:lstStyle/>
                    <a:p>
                      <a:r>
                        <a:rPr lang="en-US" sz="2400" b="0" dirty="0">
                          <a:solidFill>
                            <a:schemeClr val="accent1">
                              <a:lumMod val="50000"/>
                            </a:schemeClr>
                          </a:solidFill>
                          <a:latin typeface="Bebas Neue" panose="020B0606020202050201" pitchFamily="34" charset="77"/>
                        </a:rPr>
                        <a:t>HC</a:t>
                      </a:r>
                    </a:p>
                  </a:txBody>
                  <a:tcPr/>
                </a:tc>
                <a:tc>
                  <a:txBody>
                    <a:bodyPr/>
                    <a:lstStyle/>
                    <a:p>
                      <a:r>
                        <a:rPr lang="en-US" sz="2400" b="0" dirty="0">
                          <a:solidFill>
                            <a:schemeClr val="accent1">
                              <a:lumMod val="50000"/>
                            </a:schemeClr>
                          </a:solidFill>
                          <a:latin typeface="Bebas Neue" panose="020B0606020202050201" pitchFamily="34" charset="77"/>
                        </a:rPr>
                        <a:t>0.2744</a:t>
                      </a:r>
                    </a:p>
                  </a:txBody>
                  <a:tcPr/>
                </a:tc>
                <a:tc>
                  <a:txBody>
                    <a:bodyPr/>
                    <a:lstStyle/>
                    <a:p>
                      <a:r>
                        <a:rPr lang="en-US" sz="2400" b="0" dirty="0">
                          <a:solidFill>
                            <a:schemeClr val="accent1">
                              <a:lumMod val="50000"/>
                            </a:schemeClr>
                          </a:solidFill>
                          <a:latin typeface="Bebas Neue" panose="020B0606020202050201" pitchFamily="34" charset="77"/>
                        </a:rPr>
                        <a:t>0.7899</a:t>
                      </a:r>
                    </a:p>
                  </a:txBody>
                  <a:tcPr/>
                </a:tc>
                <a:extLst>
                  <a:ext uri="{0D108BD9-81ED-4DB2-BD59-A6C34878D82A}">
                    <a16:rowId xmlns:a16="http://schemas.microsoft.com/office/drawing/2014/main" val="375652742"/>
                  </a:ext>
                </a:extLst>
              </a:tr>
              <a:tr h="555056">
                <a:tc>
                  <a:txBody>
                    <a:bodyPr/>
                    <a:lstStyle/>
                    <a:p>
                      <a:r>
                        <a:rPr lang="en-US" sz="2400" b="0" dirty="0">
                          <a:solidFill>
                            <a:schemeClr val="accent1">
                              <a:lumMod val="50000"/>
                            </a:schemeClr>
                          </a:solidFill>
                          <a:latin typeface="Bebas Neue" panose="020B0606020202050201" pitchFamily="34" charset="77"/>
                        </a:rPr>
                        <a:t>HC + PCA</a:t>
                      </a:r>
                    </a:p>
                  </a:txBody>
                  <a:tcPr/>
                </a:tc>
                <a:tc>
                  <a:txBody>
                    <a:bodyPr/>
                    <a:lstStyle/>
                    <a:p>
                      <a:r>
                        <a:rPr lang="en-US" sz="2400" b="0" dirty="0">
                          <a:solidFill>
                            <a:schemeClr val="accent1">
                              <a:lumMod val="50000"/>
                            </a:schemeClr>
                          </a:solidFill>
                          <a:latin typeface="Bebas Neue" panose="020B0606020202050201" pitchFamily="34" charset="77"/>
                        </a:rPr>
                        <a:t>0.2829</a:t>
                      </a:r>
                    </a:p>
                  </a:txBody>
                  <a:tcPr/>
                </a:tc>
                <a:tc>
                  <a:txBody>
                    <a:bodyPr/>
                    <a:lstStyle/>
                    <a:p>
                      <a:r>
                        <a:rPr lang="en-US" sz="2400" b="0" dirty="0">
                          <a:solidFill>
                            <a:schemeClr val="accent1">
                              <a:lumMod val="50000"/>
                            </a:schemeClr>
                          </a:solidFill>
                          <a:latin typeface="Bebas Neue" panose="020B0606020202050201" pitchFamily="34" charset="77"/>
                        </a:rPr>
                        <a:t>0.8960</a:t>
                      </a:r>
                    </a:p>
                  </a:txBody>
                  <a:tcPr/>
                </a:tc>
                <a:extLst>
                  <a:ext uri="{0D108BD9-81ED-4DB2-BD59-A6C34878D82A}">
                    <a16:rowId xmlns:a16="http://schemas.microsoft.com/office/drawing/2014/main" val="4043709872"/>
                  </a:ext>
                </a:extLst>
              </a:tr>
            </a:tbl>
          </a:graphicData>
        </a:graphic>
      </p:graphicFrame>
      <p:sp>
        <p:nvSpPr>
          <p:cNvPr id="16" name="TextBox 15">
            <a:extLst>
              <a:ext uri="{FF2B5EF4-FFF2-40B4-BE49-F238E27FC236}">
                <a16:creationId xmlns:a16="http://schemas.microsoft.com/office/drawing/2014/main" id="{73B8D75D-15AC-0293-C16C-01C5F4CC9A30}"/>
              </a:ext>
            </a:extLst>
          </p:cNvPr>
          <p:cNvSpPr txBox="1"/>
          <p:nvPr/>
        </p:nvSpPr>
        <p:spPr>
          <a:xfrm>
            <a:off x="2941435" y="183035"/>
            <a:ext cx="6334539" cy="369332"/>
          </a:xfrm>
          <a:prstGeom prst="rect">
            <a:avLst/>
          </a:prstGeom>
          <a:noFill/>
        </p:spPr>
        <p:txBody>
          <a:bodyPr wrap="square" rtlCol="0">
            <a:spAutoFit/>
          </a:bodyPr>
          <a:lstStyle/>
          <a:p>
            <a:pPr algn="ctr"/>
            <a:r>
              <a:rPr lang="en-US" dirty="0">
                <a:solidFill>
                  <a:schemeClr val="bg2">
                    <a:lumMod val="75000"/>
                  </a:schemeClr>
                </a:solidFill>
              </a:rPr>
              <a:t>P A R T  A :  U N S U P E R V I S E D   L E A R N I N G</a:t>
            </a:r>
          </a:p>
        </p:txBody>
      </p:sp>
    </p:spTree>
    <p:extLst>
      <p:ext uri="{BB962C8B-B14F-4D97-AF65-F5344CB8AC3E}">
        <p14:creationId xmlns:p14="http://schemas.microsoft.com/office/powerpoint/2010/main" val="2970156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314F955-0FA8-28BC-94CB-BAD208AD5D0E}"/>
              </a:ext>
            </a:extLst>
          </p:cNvPr>
          <p:cNvSpPr/>
          <p:nvPr/>
        </p:nvSpPr>
        <p:spPr>
          <a:xfrm>
            <a:off x="428977" y="6084712"/>
            <a:ext cx="1422402" cy="560564"/>
          </a:xfrm>
          <a:prstGeom prst="round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Bebas Neue" panose="020B0606020202050201" pitchFamily="34" charset="77"/>
              </a:rPr>
              <a:t>IMPORT DATA</a:t>
            </a:r>
          </a:p>
        </p:txBody>
      </p:sp>
      <p:sp>
        <p:nvSpPr>
          <p:cNvPr id="7" name="Rounded Rectangle 6">
            <a:extLst>
              <a:ext uri="{FF2B5EF4-FFF2-40B4-BE49-F238E27FC236}">
                <a16:creationId xmlns:a16="http://schemas.microsoft.com/office/drawing/2014/main" id="{228769D6-887F-E09E-24F2-D488A28C10E5}"/>
              </a:ext>
            </a:extLst>
          </p:cNvPr>
          <p:cNvSpPr/>
          <p:nvPr/>
        </p:nvSpPr>
        <p:spPr>
          <a:xfrm>
            <a:off x="2087030" y="6084708"/>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accent6">
                    <a:lumMod val="50000"/>
                  </a:schemeClr>
                </a:solidFill>
                <a:latin typeface="Bebas Neue" panose="020B0606020202050201" pitchFamily="34" charset="77"/>
              </a:rPr>
              <a:t>FEATURES ENGINEERING</a:t>
            </a:r>
            <a:endParaRPr lang="en-US" sz="2000" dirty="0">
              <a:solidFill>
                <a:schemeClr val="accent6">
                  <a:lumMod val="50000"/>
                </a:schemeClr>
              </a:solidFill>
              <a:latin typeface="Bebas Neue" panose="020B0606020202050201" pitchFamily="34" charset="77"/>
            </a:endParaRPr>
          </a:p>
        </p:txBody>
      </p:sp>
      <p:sp>
        <p:nvSpPr>
          <p:cNvPr id="8" name="Rounded Rectangle 7">
            <a:extLst>
              <a:ext uri="{FF2B5EF4-FFF2-40B4-BE49-F238E27FC236}">
                <a16:creationId xmlns:a16="http://schemas.microsoft.com/office/drawing/2014/main" id="{616109E2-EBAC-74E7-67BC-10D8B3C341EE}"/>
              </a:ext>
            </a:extLst>
          </p:cNvPr>
          <p:cNvSpPr/>
          <p:nvPr/>
        </p:nvSpPr>
        <p:spPr>
          <a:xfrm>
            <a:off x="3742267" y="6084708"/>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50000"/>
                  </a:schemeClr>
                </a:solidFill>
                <a:latin typeface="Bebas Neue" panose="020B0606020202050201" pitchFamily="34" charset="77"/>
              </a:rPr>
              <a:t>SIMPLE MODEL</a:t>
            </a:r>
          </a:p>
        </p:txBody>
      </p:sp>
      <p:sp>
        <p:nvSpPr>
          <p:cNvPr id="9" name="Rounded Rectangle 8">
            <a:extLst>
              <a:ext uri="{FF2B5EF4-FFF2-40B4-BE49-F238E27FC236}">
                <a16:creationId xmlns:a16="http://schemas.microsoft.com/office/drawing/2014/main" id="{10D7FFB0-EF31-7E32-D566-126ADDF9654E}"/>
              </a:ext>
            </a:extLst>
          </p:cNvPr>
          <p:cNvSpPr/>
          <p:nvPr/>
        </p:nvSpPr>
        <p:spPr>
          <a:xfrm>
            <a:off x="5397504" y="6086649"/>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accent6">
                    <a:lumMod val="50000"/>
                  </a:schemeClr>
                </a:solidFill>
                <a:latin typeface="Bebas Neue" panose="020B0606020202050201" pitchFamily="34" charset="77"/>
              </a:rPr>
              <a:t>CNN MODEL</a:t>
            </a:r>
            <a:endParaRPr lang="en-US" sz="2000" dirty="0">
              <a:solidFill>
                <a:schemeClr val="accent6">
                  <a:lumMod val="50000"/>
                </a:schemeClr>
              </a:solidFill>
              <a:latin typeface="Bebas Neue" panose="020B0606020202050201" pitchFamily="34" charset="77"/>
            </a:endParaRPr>
          </a:p>
        </p:txBody>
      </p:sp>
      <p:sp>
        <p:nvSpPr>
          <p:cNvPr id="10" name="Rounded Rectangle 9">
            <a:extLst>
              <a:ext uri="{FF2B5EF4-FFF2-40B4-BE49-F238E27FC236}">
                <a16:creationId xmlns:a16="http://schemas.microsoft.com/office/drawing/2014/main" id="{0C484526-3E90-1426-9052-DA408CD07CFF}"/>
              </a:ext>
            </a:extLst>
          </p:cNvPr>
          <p:cNvSpPr/>
          <p:nvPr/>
        </p:nvSpPr>
        <p:spPr>
          <a:xfrm>
            <a:off x="7052741" y="6084708"/>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50000"/>
                  </a:schemeClr>
                </a:solidFill>
                <a:latin typeface="Bebas Neue" panose="020B0606020202050201" pitchFamily="34" charset="77"/>
              </a:rPr>
              <a:t>HYPERPARAMETER TUNING</a:t>
            </a:r>
          </a:p>
        </p:txBody>
      </p:sp>
      <p:sp>
        <p:nvSpPr>
          <p:cNvPr id="11" name="Rounded Rectangle 10">
            <a:extLst>
              <a:ext uri="{FF2B5EF4-FFF2-40B4-BE49-F238E27FC236}">
                <a16:creationId xmlns:a16="http://schemas.microsoft.com/office/drawing/2014/main" id="{8387284E-A84D-BF15-3BA0-F73936721E63}"/>
              </a:ext>
            </a:extLst>
          </p:cNvPr>
          <p:cNvSpPr/>
          <p:nvPr/>
        </p:nvSpPr>
        <p:spPr>
          <a:xfrm>
            <a:off x="8707978" y="6084708"/>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50000"/>
                  </a:schemeClr>
                </a:solidFill>
                <a:latin typeface="Bebas Neue" panose="020B0606020202050201" pitchFamily="34" charset="77"/>
              </a:rPr>
              <a:t>EVALUATION</a:t>
            </a:r>
          </a:p>
        </p:txBody>
      </p:sp>
      <p:sp>
        <p:nvSpPr>
          <p:cNvPr id="12" name="Rounded Rectangle 11">
            <a:extLst>
              <a:ext uri="{FF2B5EF4-FFF2-40B4-BE49-F238E27FC236}">
                <a16:creationId xmlns:a16="http://schemas.microsoft.com/office/drawing/2014/main" id="{E6A22827-F3B6-606E-44F4-BA517CEC8772}"/>
              </a:ext>
            </a:extLst>
          </p:cNvPr>
          <p:cNvSpPr/>
          <p:nvPr/>
        </p:nvSpPr>
        <p:spPr>
          <a:xfrm>
            <a:off x="10363215" y="6084708"/>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accent6">
                    <a:lumMod val="50000"/>
                  </a:schemeClr>
                </a:solidFill>
                <a:latin typeface="Bebas Neue" panose="020B0606020202050201" pitchFamily="34" charset="77"/>
              </a:rPr>
              <a:t>MAKiNG</a:t>
            </a:r>
            <a:r>
              <a:rPr lang="en-US" sz="2000" dirty="0">
                <a:solidFill>
                  <a:schemeClr val="accent6">
                    <a:lumMod val="50000"/>
                  </a:schemeClr>
                </a:solidFill>
                <a:latin typeface="Bebas Neue" panose="020B0606020202050201" pitchFamily="34" charset="77"/>
              </a:rPr>
              <a:t> PREDICTIONS</a:t>
            </a:r>
          </a:p>
        </p:txBody>
      </p:sp>
      <p:sp>
        <p:nvSpPr>
          <p:cNvPr id="16" name="TextBox 15">
            <a:extLst>
              <a:ext uri="{FF2B5EF4-FFF2-40B4-BE49-F238E27FC236}">
                <a16:creationId xmlns:a16="http://schemas.microsoft.com/office/drawing/2014/main" id="{F48BEEE9-F2B9-A297-1363-4B6749DF5D70}"/>
              </a:ext>
            </a:extLst>
          </p:cNvPr>
          <p:cNvSpPr txBox="1"/>
          <p:nvPr/>
        </p:nvSpPr>
        <p:spPr>
          <a:xfrm>
            <a:off x="2941435" y="183035"/>
            <a:ext cx="6334539" cy="369332"/>
          </a:xfrm>
          <a:prstGeom prst="rect">
            <a:avLst/>
          </a:prstGeom>
          <a:noFill/>
        </p:spPr>
        <p:txBody>
          <a:bodyPr wrap="square" rtlCol="0">
            <a:spAutoFit/>
          </a:bodyPr>
          <a:lstStyle/>
          <a:p>
            <a:pPr algn="ctr"/>
            <a:r>
              <a:rPr lang="en-US" dirty="0">
                <a:solidFill>
                  <a:schemeClr val="bg2">
                    <a:lumMod val="75000"/>
                  </a:schemeClr>
                </a:solidFill>
              </a:rPr>
              <a:t>P A R T  B :  D E E P   L E A R N I N G</a:t>
            </a:r>
          </a:p>
        </p:txBody>
      </p:sp>
      <p:pic>
        <p:nvPicPr>
          <p:cNvPr id="14338" name="Picture 2">
            <a:extLst>
              <a:ext uri="{FF2B5EF4-FFF2-40B4-BE49-F238E27FC236}">
                <a16:creationId xmlns:a16="http://schemas.microsoft.com/office/drawing/2014/main" id="{D05F82D6-EF43-4BF6-EB28-2049E0A95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7651" y="1630952"/>
            <a:ext cx="4381500" cy="31877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B56A391-55C8-9623-6F55-97851935F518}"/>
              </a:ext>
            </a:extLst>
          </p:cNvPr>
          <p:cNvPicPr>
            <a:picLocks noChangeAspect="1"/>
          </p:cNvPicPr>
          <p:nvPr/>
        </p:nvPicPr>
        <p:blipFill>
          <a:blip r:embed="rId3"/>
          <a:stretch>
            <a:fillRect/>
          </a:stretch>
        </p:blipFill>
        <p:spPr>
          <a:xfrm>
            <a:off x="780219" y="996674"/>
            <a:ext cx="5924095" cy="2495274"/>
          </a:xfrm>
          <a:prstGeom prst="rect">
            <a:avLst/>
          </a:prstGeom>
          <a:ln>
            <a:solidFill>
              <a:schemeClr val="tx1"/>
            </a:solidFill>
          </a:ln>
        </p:spPr>
      </p:pic>
      <p:pic>
        <p:nvPicPr>
          <p:cNvPr id="6" name="Picture 5">
            <a:extLst>
              <a:ext uri="{FF2B5EF4-FFF2-40B4-BE49-F238E27FC236}">
                <a16:creationId xmlns:a16="http://schemas.microsoft.com/office/drawing/2014/main" id="{D411B28D-FC84-1493-256D-804DBD148AE4}"/>
              </a:ext>
            </a:extLst>
          </p:cNvPr>
          <p:cNvPicPr>
            <a:picLocks noChangeAspect="1"/>
          </p:cNvPicPr>
          <p:nvPr/>
        </p:nvPicPr>
        <p:blipFill>
          <a:blip r:embed="rId4"/>
          <a:stretch>
            <a:fillRect/>
          </a:stretch>
        </p:blipFill>
        <p:spPr>
          <a:xfrm>
            <a:off x="3742266" y="3699646"/>
            <a:ext cx="2953482" cy="1855728"/>
          </a:xfrm>
          <a:prstGeom prst="rect">
            <a:avLst/>
          </a:prstGeom>
          <a:ln>
            <a:solidFill>
              <a:schemeClr val="tx1"/>
            </a:solidFill>
          </a:ln>
        </p:spPr>
      </p:pic>
    </p:spTree>
    <p:extLst>
      <p:ext uri="{BB962C8B-B14F-4D97-AF65-F5344CB8AC3E}">
        <p14:creationId xmlns:p14="http://schemas.microsoft.com/office/powerpoint/2010/main" val="3158627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314F955-0FA8-28BC-94CB-BAD208AD5D0E}"/>
              </a:ext>
            </a:extLst>
          </p:cNvPr>
          <p:cNvSpPr/>
          <p:nvPr/>
        </p:nvSpPr>
        <p:spPr>
          <a:xfrm>
            <a:off x="428977" y="6084712"/>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50000"/>
                  </a:schemeClr>
                </a:solidFill>
                <a:latin typeface="Bebas Neue" panose="020B0606020202050201" pitchFamily="34" charset="77"/>
              </a:rPr>
              <a:t>IMPORT DATA</a:t>
            </a:r>
          </a:p>
        </p:txBody>
      </p:sp>
      <p:sp>
        <p:nvSpPr>
          <p:cNvPr id="7" name="Rounded Rectangle 6">
            <a:extLst>
              <a:ext uri="{FF2B5EF4-FFF2-40B4-BE49-F238E27FC236}">
                <a16:creationId xmlns:a16="http://schemas.microsoft.com/office/drawing/2014/main" id="{228769D6-887F-E09E-24F2-D488A28C10E5}"/>
              </a:ext>
            </a:extLst>
          </p:cNvPr>
          <p:cNvSpPr/>
          <p:nvPr/>
        </p:nvSpPr>
        <p:spPr>
          <a:xfrm>
            <a:off x="2087030" y="6084708"/>
            <a:ext cx="1422402" cy="560564"/>
          </a:xfrm>
          <a:prstGeom prst="round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Bebas Neue" panose="020B0606020202050201" pitchFamily="34" charset="77"/>
              </a:rPr>
              <a:t>FEATURES ENGINEERING</a:t>
            </a:r>
          </a:p>
        </p:txBody>
      </p:sp>
      <p:sp>
        <p:nvSpPr>
          <p:cNvPr id="8" name="Rounded Rectangle 7">
            <a:extLst>
              <a:ext uri="{FF2B5EF4-FFF2-40B4-BE49-F238E27FC236}">
                <a16:creationId xmlns:a16="http://schemas.microsoft.com/office/drawing/2014/main" id="{616109E2-EBAC-74E7-67BC-10D8B3C341EE}"/>
              </a:ext>
            </a:extLst>
          </p:cNvPr>
          <p:cNvSpPr/>
          <p:nvPr/>
        </p:nvSpPr>
        <p:spPr>
          <a:xfrm>
            <a:off x="3742267" y="6084708"/>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50000"/>
                  </a:schemeClr>
                </a:solidFill>
                <a:latin typeface="Bebas Neue" panose="020B0606020202050201" pitchFamily="34" charset="77"/>
              </a:rPr>
              <a:t>SIMPLE MODEL</a:t>
            </a:r>
          </a:p>
        </p:txBody>
      </p:sp>
      <p:sp>
        <p:nvSpPr>
          <p:cNvPr id="9" name="Rounded Rectangle 8">
            <a:extLst>
              <a:ext uri="{FF2B5EF4-FFF2-40B4-BE49-F238E27FC236}">
                <a16:creationId xmlns:a16="http://schemas.microsoft.com/office/drawing/2014/main" id="{10D7FFB0-EF31-7E32-D566-126ADDF9654E}"/>
              </a:ext>
            </a:extLst>
          </p:cNvPr>
          <p:cNvSpPr/>
          <p:nvPr/>
        </p:nvSpPr>
        <p:spPr>
          <a:xfrm>
            <a:off x="5397504" y="6086649"/>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accent6">
                    <a:lumMod val="50000"/>
                  </a:schemeClr>
                </a:solidFill>
                <a:latin typeface="Bebas Neue" panose="020B0606020202050201" pitchFamily="34" charset="77"/>
              </a:rPr>
              <a:t>CNN MODEL</a:t>
            </a:r>
            <a:endParaRPr lang="en-US" sz="2000" dirty="0">
              <a:solidFill>
                <a:schemeClr val="accent6">
                  <a:lumMod val="50000"/>
                </a:schemeClr>
              </a:solidFill>
              <a:latin typeface="Bebas Neue" panose="020B0606020202050201" pitchFamily="34" charset="77"/>
            </a:endParaRPr>
          </a:p>
        </p:txBody>
      </p:sp>
      <p:sp>
        <p:nvSpPr>
          <p:cNvPr id="10" name="Rounded Rectangle 9">
            <a:extLst>
              <a:ext uri="{FF2B5EF4-FFF2-40B4-BE49-F238E27FC236}">
                <a16:creationId xmlns:a16="http://schemas.microsoft.com/office/drawing/2014/main" id="{0C484526-3E90-1426-9052-DA408CD07CFF}"/>
              </a:ext>
            </a:extLst>
          </p:cNvPr>
          <p:cNvSpPr/>
          <p:nvPr/>
        </p:nvSpPr>
        <p:spPr>
          <a:xfrm>
            <a:off x="7052741" y="6084708"/>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50000"/>
                  </a:schemeClr>
                </a:solidFill>
                <a:latin typeface="Bebas Neue" panose="020B0606020202050201" pitchFamily="34" charset="77"/>
              </a:rPr>
              <a:t>HYPERPARAMETER TUNING</a:t>
            </a:r>
          </a:p>
        </p:txBody>
      </p:sp>
      <p:sp>
        <p:nvSpPr>
          <p:cNvPr id="11" name="Rounded Rectangle 10">
            <a:extLst>
              <a:ext uri="{FF2B5EF4-FFF2-40B4-BE49-F238E27FC236}">
                <a16:creationId xmlns:a16="http://schemas.microsoft.com/office/drawing/2014/main" id="{8387284E-A84D-BF15-3BA0-F73936721E63}"/>
              </a:ext>
            </a:extLst>
          </p:cNvPr>
          <p:cNvSpPr/>
          <p:nvPr/>
        </p:nvSpPr>
        <p:spPr>
          <a:xfrm>
            <a:off x="8707978" y="6084708"/>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50000"/>
                  </a:schemeClr>
                </a:solidFill>
                <a:latin typeface="Bebas Neue" panose="020B0606020202050201" pitchFamily="34" charset="77"/>
              </a:rPr>
              <a:t>EVALUATION</a:t>
            </a:r>
          </a:p>
        </p:txBody>
      </p:sp>
      <p:sp>
        <p:nvSpPr>
          <p:cNvPr id="12" name="Rounded Rectangle 11">
            <a:extLst>
              <a:ext uri="{FF2B5EF4-FFF2-40B4-BE49-F238E27FC236}">
                <a16:creationId xmlns:a16="http://schemas.microsoft.com/office/drawing/2014/main" id="{E6A22827-F3B6-606E-44F4-BA517CEC8772}"/>
              </a:ext>
            </a:extLst>
          </p:cNvPr>
          <p:cNvSpPr/>
          <p:nvPr/>
        </p:nvSpPr>
        <p:spPr>
          <a:xfrm>
            <a:off x="10363215" y="6084708"/>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accent6">
                    <a:lumMod val="50000"/>
                  </a:schemeClr>
                </a:solidFill>
                <a:latin typeface="Bebas Neue" panose="020B0606020202050201" pitchFamily="34" charset="77"/>
              </a:rPr>
              <a:t>MAKiNG</a:t>
            </a:r>
            <a:r>
              <a:rPr lang="en-US" sz="2000" dirty="0">
                <a:solidFill>
                  <a:schemeClr val="accent6">
                    <a:lumMod val="50000"/>
                  </a:schemeClr>
                </a:solidFill>
                <a:latin typeface="Bebas Neue" panose="020B0606020202050201" pitchFamily="34" charset="77"/>
              </a:rPr>
              <a:t> PREDICTIONS</a:t>
            </a:r>
          </a:p>
        </p:txBody>
      </p:sp>
      <p:sp>
        <p:nvSpPr>
          <p:cNvPr id="16" name="TextBox 15">
            <a:extLst>
              <a:ext uri="{FF2B5EF4-FFF2-40B4-BE49-F238E27FC236}">
                <a16:creationId xmlns:a16="http://schemas.microsoft.com/office/drawing/2014/main" id="{F48BEEE9-F2B9-A297-1363-4B6749DF5D70}"/>
              </a:ext>
            </a:extLst>
          </p:cNvPr>
          <p:cNvSpPr txBox="1"/>
          <p:nvPr/>
        </p:nvSpPr>
        <p:spPr>
          <a:xfrm>
            <a:off x="2941435" y="183035"/>
            <a:ext cx="6334539" cy="369332"/>
          </a:xfrm>
          <a:prstGeom prst="rect">
            <a:avLst/>
          </a:prstGeom>
          <a:noFill/>
        </p:spPr>
        <p:txBody>
          <a:bodyPr wrap="square" rtlCol="0">
            <a:spAutoFit/>
          </a:bodyPr>
          <a:lstStyle/>
          <a:p>
            <a:pPr algn="ctr"/>
            <a:r>
              <a:rPr lang="en-US" dirty="0">
                <a:solidFill>
                  <a:schemeClr val="bg2">
                    <a:lumMod val="75000"/>
                  </a:schemeClr>
                </a:solidFill>
              </a:rPr>
              <a:t>P A R T  B :  D E E P   L E A R N I N G</a:t>
            </a:r>
          </a:p>
        </p:txBody>
      </p:sp>
      <p:pic>
        <p:nvPicPr>
          <p:cNvPr id="5" name="Picture 4">
            <a:extLst>
              <a:ext uri="{FF2B5EF4-FFF2-40B4-BE49-F238E27FC236}">
                <a16:creationId xmlns:a16="http://schemas.microsoft.com/office/drawing/2014/main" id="{86CF8B8C-4226-548F-64BC-842BAA4F9F12}"/>
              </a:ext>
            </a:extLst>
          </p:cNvPr>
          <p:cNvPicPr>
            <a:picLocks noChangeAspect="1"/>
          </p:cNvPicPr>
          <p:nvPr/>
        </p:nvPicPr>
        <p:blipFill>
          <a:blip r:embed="rId2"/>
          <a:stretch>
            <a:fillRect/>
          </a:stretch>
        </p:blipFill>
        <p:spPr>
          <a:xfrm>
            <a:off x="3819948" y="1104900"/>
            <a:ext cx="7658100" cy="2324100"/>
          </a:xfrm>
          <a:prstGeom prst="rect">
            <a:avLst/>
          </a:prstGeom>
          <a:ln>
            <a:solidFill>
              <a:schemeClr val="tx1"/>
            </a:solidFill>
          </a:ln>
        </p:spPr>
      </p:pic>
      <p:pic>
        <p:nvPicPr>
          <p:cNvPr id="13" name="Picture 12">
            <a:extLst>
              <a:ext uri="{FF2B5EF4-FFF2-40B4-BE49-F238E27FC236}">
                <a16:creationId xmlns:a16="http://schemas.microsoft.com/office/drawing/2014/main" id="{FC862AF3-DD69-43FB-0C73-6F7102889AB0}"/>
              </a:ext>
            </a:extLst>
          </p:cNvPr>
          <p:cNvPicPr>
            <a:picLocks noChangeAspect="1"/>
          </p:cNvPicPr>
          <p:nvPr/>
        </p:nvPicPr>
        <p:blipFill>
          <a:blip r:embed="rId3"/>
          <a:stretch>
            <a:fillRect/>
          </a:stretch>
        </p:blipFill>
        <p:spPr>
          <a:xfrm>
            <a:off x="3819948" y="3662625"/>
            <a:ext cx="3695700" cy="1231900"/>
          </a:xfrm>
          <a:prstGeom prst="rect">
            <a:avLst/>
          </a:prstGeom>
          <a:ln>
            <a:solidFill>
              <a:schemeClr val="tx1"/>
            </a:solidFill>
          </a:ln>
        </p:spPr>
      </p:pic>
      <p:sp>
        <p:nvSpPr>
          <p:cNvPr id="17" name="TextBox 16">
            <a:extLst>
              <a:ext uri="{FF2B5EF4-FFF2-40B4-BE49-F238E27FC236}">
                <a16:creationId xmlns:a16="http://schemas.microsoft.com/office/drawing/2014/main" id="{485BF8C6-D4AB-7BB5-2721-10FCBFD23EA2}"/>
              </a:ext>
            </a:extLst>
          </p:cNvPr>
          <p:cNvSpPr txBox="1"/>
          <p:nvPr/>
        </p:nvSpPr>
        <p:spPr>
          <a:xfrm>
            <a:off x="713952" y="1345210"/>
            <a:ext cx="6511572" cy="4401205"/>
          </a:xfrm>
          <a:prstGeom prst="rect">
            <a:avLst/>
          </a:prstGeom>
          <a:noFill/>
        </p:spPr>
        <p:txBody>
          <a:bodyPr wrap="square" rtlCol="0">
            <a:spAutoFit/>
          </a:bodyPr>
          <a:lstStyle/>
          <a:p>
            <a:pPr marL="514350" indent="-514350">
              <a:buAutoNum type="arabicPeriod"/>
            </a:pPr>
            <a:r>
              <a:rPr lang="en-US" sz="2800" dirty="0">
                <a:solidFill>
                  <a:schemeClr val="accent6">
                    <a:lumMod val="50000"/>
                  </a:schemeClr>
                </a:solidFill>
                <a:latin typeface="Bebas Neue" panose="020B0606020202050201" pitchFamily="34" charset="77"/>
              </a:rPr>
              <a:t>Flatten images       -&gt;</a:t>
            </a:r>
          </a:p>
          <a:p>
            <a:pPr marL="514350" indent="-514350">
              <a:buAutoNum type="arabicPeriod"/>
            </a:pPr>
            <a:endParaRPr lang="en-US" sz="2800" dirty="0">
              <a:solidFill>
                <a:schemeClr val="accent6">
                  <a:lumMod val="50000"/>
                </a:schemeClr>
              </a:solidFill>
              <a:latin typeface="Bebas Neue" panose="020B0606020202050201" pitchFamily="34" charset="77"/>
            </a:endParaRPr>
          </a:p>
          <a:p>
            <a:pPr marL="514350" indent="-514350">
              <a:buAutoNum type="arabicPeriod"/>
            </a:pPr>
            <a:endParaRPr lang="en-US" sz="2800" dirty="0">
              <a:solidFill>
                <a:schemeClr val="accent6">
                  <a:lumMod val="50000"/>
                </a:schemeClr>
              </a:solidFill>
              <a:latin typeface="Bebas Neue" panose="020B0606020202050201" pitchFamily="34" charset="77"/>
            </a:endParaRPr>
          </a:p>
          <a:p>
            <a:pPr marL="514350" indent="-514350">
              <a:buAutoNum type="arabicPeriod"/>
            </a:pPr>
            <a:r>
              <a:rPr lang="en-US" sz="2800" dirty="0">
                <a:solidFill>
                  <a:schemeClr val="accent6">
                    <a:lumMod val="50000"/>
                  </a:schemeClr>
                </a:solidFill>
                <a:latin typeface="Bebas Neue" panose="020B0606020202050201" pitchFamily="34" charset="77"/>
              </a:rPr>
              <a:t>Normalize inputs   -&gt;</a:t>
            </a:r>
          </a:p>
          <a:p>
            <a:pPr marL="514350" indent="-514350">
              <a:buAutoNum type="arabicPeriod"/>
            </a:pPr>
            <a:endParaRPr lang="en-US" sz="2800" dirty="0">
              <a:solidFill>
                <a:schemeClr val="accent6">
                  <a:lumMod val="50000"/>
                </a:schemeClr>
              </a:solidFill>
              <a:latin typeface="Bebas Neue" panose="020B0606020202050201" pitchFamily="34" charset="77"/>
            </a:endParaRPr>
          </a:p>
          <a:p>
            <a:pPr marL="514350" indent="-514350">
              <a:buAutoNum type="arabicPeriod"/>
            </a:pPr>
            <a:endParaRPr lang="en-US" sz="2800" dirty="0">
              <a:solidFill>
                <a:schemeClr val="accent6">
                  <a:lumMod val="50000"/>
                </a:schemeClr>
              </a:solidFill>
              <a:latin typeface="Bebas Neue" panose="020B0606020202050201" pitchFamily="34" charset="77"/>
            </a:endParaRPr>
          </a:p>
          <a:p>
            <a:pPr marL="514350" indent="-514350">
              <a:buAutoNum type="arabicPeriod"/>
            </a:pPr>
            <a:r>
              <a:rPr lang="en-US" sz="2800" dirty="0">
                <a:solidFill>
                  <a:schemeClr val="accent6">
                    <a:lumMod val="50000"/>
                  </a:schemeClr>
                </a:solidFill>
                <a:latin typeface="Bebas Neue" panose="020B0606020202050201" pitchFamily="34" charset="77"/>
              </a:rPr>
              <a:t>Encode outputs       -&gt;</a:t>
            </a:r>
          </a:p>
          <a:p>
            <a:pPr marL="514350" indent="-514350">
              <a:buAutoNum type="arabicPeriod"/>
            </a:pPr>
            <a:endParaRPr lang="en-US" sz="2800" u="sng" dirty="0">
              <a:solidFill>
                <a:schemeClr val="accent6">
                  <a:lumMod val="50000"/>
                </a:schemeClr>
              </a:solidFill>
              <a:latin typeface="Bebas Neue" panose="020B0606020202050201" pitchFamily="34" charset="77"/>
            </a:endParaRPr>
          </a:p>
          <a:p>
            <a:pPr marL="514350" indent="-514350">
              <a:buAutoNum type="arabicPeriod"/>
            </a:pPr>
            <a:endParaRPr lang="en-US" sz="2800" u="sng" dirty="0">
              <a:solidFill>
                <a:schemeClr val="accent6">
                  <a:lumMod val="50000"/>
                </a:schemeClr>
              </a:solidFill>
              <a:latin typeface="Bebas Neue" panose="020B0606020202050201" pitchFamily="34" charset="77"/>
            </a:endParaRPr>
          </a:p>
          <a:p>
            <a:pPr marL="514350" indent="-514350">
              <a:buAutoNum type="arabicPeriod"/>
            </a:pPr>
            <a:endParaRPr lang="en-US" sz="2800" u="sng" dirty="0">
              <a:solidFill>
                <a:schemeClr val="accent6">
                  <a:lumMod val="50000"/>
                </a:schemeClr>
              </a:solidFill>
              <a:latin typeface="Bebas Neue" panose="020B0606020202050201" pitchFamily="34" charset="77"/>
            </a:endParaRPr>
          </a:p>
        </p:txBody>
      </p:sp>
    </p:spTree>
    <p:extLst>
      <p:ext uri="{BB962C8B-B14F-4D97-AF65-F5344CB8AC3E}">
        <p14:creationId xmlns:p14="http://schemas.microsoft.com/office/powerpoint/2010/main" val="30335620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314F955-0FA8-28BC-94CB-BAD208AD5D0E}"/>
              </a:ext>
            </a:extLst>
          </p:cNvPr>
          <p:cNvSpPr/>
          <p:nvPr/>
        </p:nvSpPr>
        <p:spPr>
          <a:xfrm>
            <a:off x="428977" y="6084712"/>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50000"/>
                  </a:schemeClr>
                </a:solidFill>
                <a:latin typeface="Bebas Neue" panose="020B0606020202050201" pitchFamily="34" charset="77"/>
              </a:rPr>
              <a:t>IMPORT DATA</a:t>
            </a:r>
          </a:p>
        </p:txBody>
      </p:sp>
      <p:sp>
        <p:nvSpPr>
          <p:cNvPr id="7" name="Rounded Rectangle 6">
            <a:extLst>
              <a:ext uri="{FF2B5EF4-FFF2-40B4-BE49-F238E27FC236}">
                <a16:creationId xmlns:a16="http://schemas.microsoft.com/office/drawing/2014/main" id="{228769D6-887F-E09E-24F2-D488A28C10E5}"/>
              </a:ext>
            </a:extLst>
          </p:cNvPr>
          <p:cNvSpPr/>
          <p:nvPr/>
        </p:nvSpPr>
        <p:spPr>
          <a:xfrm>
            <a:off x="2087030" y="6084708"/>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50000"/>
                  </a:schemeClr>
                </a:solidFill>
                <a:latin typeface="Bebas Neue" panose="020B0606020202050201" pitchFamily="34" charset="77"/>
              </a:rPr>
              <a:t>FEATURES ENGINEERING</a:t>
            </a:r>
          </a:p>
        </p:txBody>
      </p:sp>
      <p:sp>
        <p:nvSpPr>
          <p:cNvPr id="8" name="Rounded Rectangle 7">
            <a:extLst>
              <a:ext uri="{FF2B5EF4-FFF2-40B4-BE49-F238E27FC236}">
                <a16:creationId xmlns:a16="http://schemas.microsoft.com/office/drawing/2014/main" id="{616109E2-EBAC-74E7-67BC-10D8B3C341EE}"/>
              </a:ext>
            </a:extLst>
          </p:cNvPr>
          <p:cNvSpPr/>
          <p:nvPr/>
        </p:nvSpPr>
        <p:spPr>
          <a:xfrm>
            <a:off x="3742267" y="6084708"/>
            <a:ext cx="1422402" cy="560564"/>
          </a:xfrm>
          <a:prstGeom prst="round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Bebas Neue" panose="020B0606020202050201" pitchFamily="34" charset="77"/>
              </a:rPr>
              <a:t>SIMPLE MODEL</a:t>
            </a:r>
          </a:p>
        </p:txBody>
      </p:sp>
      <p:sp>
        <p:nvSpPr>
          <p:cNvPr id="9" name="Rounded Rectangle 8">
            <a:extLst>
              <a:ext uri="{FF2B5EF4-FFF2-40B4-BE49-F238E27FC236}">
                <a16:creationId xmlns:a16="http://schemas.microsoft.com/office/drawing/2014/main" id="{10D7FFB0-EF31-7E32-D566-126ADDF9654E}"/>
              </a:ext>
            </a:extLst>
          </p:cNvPr>
          <p:cNvSpPr/>
          <p:nvPr/>
        </p:nvSpPr>
        <p:spPr>
          <a:xfrm>
            <a:off x="5397504" y="6086649"/>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accent6">
                    <a:lumMod val="50000"/>
                  </a:schemeClr>
                </a:solidFill>
                <a:latin typeface="Bebas Neue" panose="020B0606020202050201" pitchFamily="34" charset="77"/>
              </a:rPr>
              <a:t>CNN MODEL</a:t>
            </a:r>
            <a:endParaRPr lang="en-US" sz="2000" dirty="0">
              <a:solidFill>
                <a:schemeClr val="accent6">
                  <a:lumMod val="50000"/>
                </a:schemeClr>
              </a:solidFill>
              <a:latin typeface="Bebas Neue" panose="020B0606020202050201" pitchFamily="34" charset="77"/>
            </a:endParaRPr>
          </a:p>
        </p:txBody>
      </p:sp>
      <p:sp>
        <p:nvSpPr>
          <p:cNvPr id="10" name="Rounded Rectangle 9">
            <a:extLst>
              <a:ext uri="{FF2B5EF4-FFF2-40B4-BE49-F238E27FC236}">
                <a16:creationId xmlns:a16="http://schemas.microsoft.com/office/drawing/2014/main" id="{0C484526-3E90-1426-9052-DA408CD07CFF}"/>
              </a:ext>
            </a:extLst>
          </p:cNvPr>
          <p:cNvSpPr/>
          <p:nvPr/>
        </p:nvSpPr>
        <p:spPr>
          <a:xfrm>
            <a:off x="7052741" y="6084708"/>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50000"/>
                  </a:schemeClr>
                </a:solidFill>
                <a:latin typeface="Bebas Neue" panose="020B0606020202050201" pitchFamily="34" charset="77"/>
              </a:rPr>
              <a:t>HYPERPARAMETER TUNING</a:t>
            </a:r>
          </a:p>
        </p:txBody>
      </p:sp>
      <p:sp>
        <p:nvSpPr>
          <p:cNvPr id="11" name="Rounded Rectangle 10">
            <a:extLst>
              <a:ext uri="{FF2B5EF4-FFF2-40B4-BE49-F238E27FC236}">
                <a16:creationId xmlns:a16="http://schemas.microsoft.com/office/drawing/2014/main" id="{8387284E-A84D-BF15-3BA0-F73936721E63}"/>
              </a:ext>
            </a:extLst>
          </p:cNvPr>
          <p:cNvSpPr/>
          <p:nvPr/>
        </p:nvSpPr>
        <p:spPr>
          <a:xfrm>
            <a:off x="8707978" y="6084708"/>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50000"/>
                  </a:schemeClr>
                </a:solidFill>
                <a:latin typeface="Bebas Neue" panose="020B0606020202050201" pitchFamily="34" charset="77"/>
              </a:rPr>
              <a:t>EVALUATION</a:t>
            </a:r>
          </a:p>
        </p:txBody>
      </p:sp>
      <p:sp>
        <p:nvSpPr>
          <p:cNvPr id="12" name="Rounded Rectangle 11">
            <a:extLst>
              <a:ext uri="{FF2B5EF4-FFF2-40B4-BE49-F238E27FC236}">
                <a16:creationId xmlns:a16="http://schemas.microsoft.com/office/drawing/2014/main" id="{E6A22827-F3B6-606E-44F4-BA517CEC8772}"/>
              </a:ext>
            </a:extLst>
          </p:cNvPr>
          <p:cNvSpPr/>
          <p:nvPr/>
        </p:nvSpPr>
        <p:spPr>
          <a:xfrm>
            <a:off x="10363215" y="6084708"/>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accent6">
                    <a:lumMod val="50000"/>
                  </a:schemeClr>
                </a:solidFill>
                <a:latin typeface="Bebas Neue" panose="020B0606020202050201" pitchFamily="34" charset="77"/>
              </a:rPr>
              <a:t>MAKiNG</a:t>
            </a:r>
            <a:r>
              <a:rPr lang="en-US" sz="2000" dirty="0">
                <a:solidFill>
                  <a:schemeClr val="accent6">
                    <a:lumMod val="50000"/>
                  </a:schemeClr>
                </a:solidFill>
                <a:latin typeface="Bebas Neue" panose="020B0606020202050201" pitchFamily="34" charset="77"/>
              </a:rPr>
              <a:t> PREDICTIONS</a:t>
            </a:r>
          </a:p>
        </p:txBody>
      </p:sp>
      <p:sp>
        <p:nvSpPr>
          <p:cNvPr id="16" name="TextBox 15">
            <a:extLst>
              <a:ext uri="{FF2B5EF4-FFF2-40B4-BE49-F238E27FC236}">
                <a16:creationId xmlns:a16="http://schemas.microsoft.com/office/drawing/2014/main" id="{F48BEEE9-F2B9-A297-1363-4B6749DF5D70}"/>
              </a:ext>
            </a:extLst>
          </p:cNvPr>
          <p:cNvSpPr txBox="1"/>
          <p:nvPr/>
        </p:nvSpPr>
        <p:spPr>
          <a:xfrm>
            <a:off x="2941435" y="183035"/>
            <a:ext cx="6334539" cy="369332"/>
          </a:xfrm>
          <a:prstGeom prst="rect">
            <a:avLst/>
          </a:prstGeom>
          <a:noFill/>
        </p:spPr>
        <p:txBody>
          <a:bodyPr wrap="square" rtlCol="0">
            <a:spAutoFit/>
          </a:bodyPr>
          <a:lstStyle/>
          <a:p>
            <a:pPr algn="ctr"/>
            <a:r>
              <a:rPr lang="en-US" dirty="0">
                <a:solidFill>
                  <a:schemeClr val="bg2">
                    <a:lumMod val="75000"/>
                  </a:schemeClr>
                </a:solidFill>
              </a:rPr>
              <a:t>P A R T  B :  D E E P   L E A R N I N G</a:t>
            </a:r>
          </a:p>
        </p:txBody>
      </p:sp>
      <p:pic>
        <p:nvPicPr>
          <p:cNvPr id="15" name="Picture 14">
            <a:extLst>
              <a:ext uri="{FF2B5EF4-FFF2-40B4-BE49-F238E27FC236}">
                <a16:creationId xmlns:a16="http://schemas.microsoft.com/office/drawing/2014/main" id="{F3B75DB2-D2D4-4ECB-10E7-988DFD445B5D}"/>
              </a:ext>
            </a:extLst>
          </p:cNvPr>
          <p:cNvPicPr>
            <a:picLocks noChangeAspect="1"/>
          </p:cNvPicPr>
          <p:nvPr/>
        </p:nvPicPr>
        <p:blipFill>
          <a:blip r:embed="rId2"/>
          <a:stretch>
            <a:fillRect/>
          </a:stretch>
        </p:blipFill>
        <p:spPr>
          <a:xfrm>
            <a:off x="811188" y="1749489"/>
            <a:ext cx="6008718" cy="2887041"/>
          </a:xfrm>
          <a:prstGeom prst="rect">
            <a:avLst/>
          </a:prstGeom>
          <a:ln>
            <a:solidFill>
              <a:schemeClr val="tx1"/>
            </a:solidFill>
          </a:ln>
        </p:spPr>
      </p:pic>
      <p:pic>
        <p:nvPicPr>
          <p:cNvPr id="3" name="Picture 2">
            <a:extLst>
              <a:ext uri="{FF2B5EF4-FFF2-40B4-BE49-F238E27FC236}">
                <a16:creationId xmlns:a16="http://schemas.microsoft.com/office/drawing/2014/main" id="{F3C4B5BD-27D5-59E7-F05B-E600C8AD10DE}"/>
              </a:ext>
            </a:extLst>
          </p:cNvPr>
          <p:cNvPicPr>
            <a:picLocks noChangeAspect="1"/>
          </p:cNvPicPr>
          <p:nvPr/>
        </p:nvPicPr>
        <p:blipFill>
          <a:blip r:embed="rId3"/>
          <a:stretch>
            <a:fillRect/>
          </a:stretch>
        </p:blipFill>
        <p:spPr>
          <a:xfrm>
            <a:off x="6989478" y="2350409"/>
            <a:ext cx="4572992" cy="1685203"/>
          </a:xfrm>
          <a:prstGeom prst="rect">
            <a:avLst/>
          </a:prstGeom>
          <a:ln>
            <a:solidFill>
              <a:schemeClr val="tx1"/>
            </a:solidFill>
          </a:ln>
        </p:spPr>
      </p:pic>
    </p:spTree>
    <p:extLst>
      <p:ext uri="{BB962C8B-B14F-4D97-AF65-F5344CB8AC3E}">
        <p14:creationId xmlns:p14="http://schemas.microsoft.com/office/powerpoint/2010/main" val="3537251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314F955-0FA8-28BC-94CB-BAD208AD5D0E}"/>
              </a:ext>
            </a:extLst>
          </p:cNvPr>
          <p:cNvSpPr/>
          <p:nvPr/>
        </p:nvSpPr>
        <p:spPr>
          <a:xfrm>
            <a:off x="428977" y="6084712"/>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50000"/>
                  </a:schemeClr>
                </a:solidFill>
                <a:latin typeface="Bebas Neue" panose="020B0606020202050201" pitchFamily="34" charset="77"/>
              </a:rPr>
              <a:t>IMPORT DATA</a:t>
            </a:r>
          </a:p>
        </p:txBody>
      </p:sp>
      <p:sp>
        <p:nvSpPr>
          <p:cNvPr id="7" name="Rounded Rectangle 6">
            <a:extLst>
              <a:ext uri="{FF2B5EF4-FFF2-40B4-BE49-F238E27FC236}">
                <a16:creationId xmlns:a16="http://schemas.microsoft.com/office/drawing/2014/main" id="{228769D6-887F-E09E-24F2-D488A28C10E5}"/>
              </a:ext>
            </a:extLst>
          </p:cNvPr>
          <p:cNvSpPr/>
          <p:nvPr/>
        </p:nvSpPr>
        <p:spPr>
          <a:xfrm>
            <a:off x="2087030" y="6084708"/>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50000"/>
                  </a:schemeClr>
                </a:solidFill>
                <a:latin typeface="Bebas Neue" panose="020B0606020202050201" pitchFamily="34" charset="77"/>
              </a:rPr>
              <a:t>FEATURES ENGINEERING</a:t>
            </a:r>
          </a:p>
        </p:txBody>
      </p:sp>
      <p:sp>
        <p:nvSpPr>
          <p:cNvPr id="8" name="Rounded Rectangle 7">
            <a:extLst>
              <a:ext uri="{FF2B5EF4-FFF2-40B4-BE49-F238E27FC236}">
                <a16:creationId xmlns:a16="http://schemas.microsoft.com/office/drawing/2014/main" id="{616109E2-EBAC-74E7-67BC-10D8B3C341EE}"/>
              </a:ext>
            </a:extLst>
          </p:cNvPr>
          <p:cNvSpPr/>
          <p:nvPr/>
        </p:nvSpPr>
        <p:spPr>
          <a:xfrm>
            <a:off x="3742267" y="6084708"/>
            <a:ext cx="1422402" cy="560564"/>
          </a:xfrm>
          <a:prstGeom prst="round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Bebas Neue" panose="020B0606020202050201" pitchFamily="34" charset="77"/>
              </a:rPr>
              <a:t>SIMPLE MODEL</a:t>
            </a:r>
          </a:p>
        </p:txBody>
      </p:sp>
      <p:sp>
        <p:nvSpPr>
          <p:cNvPr id="9" name="Rounded Rectangle 8">
            <a:extLst>
              <a:ext uri="{FF2B5EF4-FFF2-40B4-BE49-F238E27FC236}">
                <a16:creationId xmlns:a16="http://schemas.microsoft.com/office/drawing/2014/main" id="{10D7FFB0-EF31-7E32-D566-126ADDF9654E}"/>
              </a:ext>
            </a:extLst>
          </p:cNvPr>
          <p:cNvSpPr/>
          <p:nvPr/>
        </p:nvSpPr>
        <p:spPr>
          <a:xfrm>
            <a:off x="5397504" y="6086649"/>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accent6">
                    <a:lumMod val="50000"/>
                  </a:schemeClr>
                </a:solidFill>
                <a:latin typeface="Bebas Neue" panose="020B0606020202050201" pitchFamily="34" charset="77"/>
              </a:rPr>
              <a:t>CNN MODEL</a:t>
            </a:r>
            <a:endParaRPr lang="en-US" sz="2000" dirty="0">
              <a:solidFill>
                <a:schemeClr val="accent6">
                  <a:lumMod val="50000"/>
                </a:schemeClr>
              </a:solidFill>
              <a:latin typeface="Bebas Neue" panose="020B0606020202050201" pitchFamily="34" charset="77"/>
            </a:endParaRPr>
          </a:p>
        </p:txBody>
      </p:sp>
      <p:sp>
        <p:nvSpPr>
          <p:cNvPr id="10" name="Rounded Rectangle 9">
            <a:extLst>
              <a:ext uri="{FF2B5EF4-FFF2-40B4-BE49-F238E27FC236}">
                <a16:creationId xmlns:a16="http://schemas.microsoft.com/office/drawing/2014/main" id="{0C484526-3E90-1426-9052-DA408CD07CFF}"/>
              </a:ext>
            </a:extLst>
          </p:cNvPr>
          <p:cNvSpPr/>
          <p:nvPr/>
        </p:nvSpPr>
        <p:spPr>
          <a:xfrm>
            <a:off x="7052741" y="6084708"/>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50000"/>
                  </a:schemeClr>
                </a:solidFill>
                <a:latin typeface="Bebas Neue" panose="020B0606020202050201" pitchFamily="34" charset="77"/>
              </a:rPr>
              <a:t>HYPERPARAMETER TUNING</a:t>
            </a:r>
          </a:p>
        </p:txBody>
      </p:sp>
      <p:sp>
        <p:nvSpPr>
          <p:cNvPr id="11" name="Rounded Rectangle 10">
            <a:extLst>
              <a:ext uri="{FF2B5EF4-FFF2-40B4-BE49-F238E27FC236}">
                <a16:creationId xmlns:a16="http://schemas.microsoft.com/office/drawing/2014/main" id="{8387284E-A84D-BF15-3BA0-F73936721E63}"/>
              </a:ext>
            </a:extLst>
          </p:cNvPr>
          <p:cNvSpPr/>
          <p:nvPr/>
        </p:nvSpPr>
        <p:spPr>
          <a:xfrm>
            <a:off x="8707978" y="6084708"/>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50000"/>
                  </a:schemeClr>
                </a:solidFill>
                <a:latin typeface="Bebas Neue" panose="020B0606020202050201" pitchFamily="34" charset="77"/>
              </a:rPr>
              <a:t>EVALUATION</a:t>
            </a:r>
          </a:p>
        </p:txBody>
      </p:sp>
      <p:sp>
        <p:nvSpPr>
          <p:cNvPr id="12" name="Rounded Rectangle 11">
            <a:extLst>
              <a:ext uri="{FF2B5EF4-FFF2-40B4-BE49-F238E27FC236}">
                <a16:creationId xmlns:a16="http://schemas.microsoft.com/office/drawing/2014/main" id="{E6A22827-F3B6-606E-44F4-BA517CEC8772}"/>
              </a:ext>
            </a:extLst>
          </p:cNvPr>
          <p:cNvSpPr/>
          <p:nvPr/>
        </p:nvSpPr>
        <p:spPr>
          <a:xfrm>
            <a:off x="10363215" y="6084708"/>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accent6">
                    <a:lumMod val="50000"/>
                  </a:schemeClr>
                </a:solidFill>
                <a:latin typeface="Bebas Neue" panose="020B0606020202050201" pitchFamily="34" charset="77"/>
              </a:rPr>
              <a:t>MAKiNG</a:t>
            </a:r>
            <a:r>
              <a:rPr lang="en-US" sz="2000" dirty="0">
                <a:solidFill>
                  <a:schemeClr val="accent6">
                    <a:lumMod val="50000"/>
                  </a:schemeClr>
                </a:solidFill>
                <a:latin typeface="Bebas Neue" panose="020B0606020202050201" pitchFamily="34" charset="77"/>
              </a:rPr>
              <a:t> PREDICTIONS</a:t>
            </a:r>
          </a:p>
        </p:txBody>
      </p:sp>
      <p:sp>
        <p:nvSpPr>
          <p:cNvPr id="16" name="TextBox 15">
            <a:extLst>
              <a:ext uri="{FF2B5EF4-FFF2-40B4-BE49-F238E27FC236}">
                <a16:creationId xmlns:a16="http://schemas.microsoft.com/office/drawing/2014/main" id="{F48BEEE9-F2B9-A297-1363-4B6749DF5D70}"/>
              </a:ext>
            </a:extLst>
          </p:cNvPr>
          <p:cNvSpPr txBox="1"/>
          <p:nvPr/>
        </p:nvSpPr>
        <p:spPr>
          <a:xfrm>
            <a:off x="2941435" y="183035"/>
            <a:ext cx="6334539" cy="369332"/>
          </a:xfrm>
          <a:prstGeom prst="rect">
            <a:avLst/>
          </a:prstGeom>
          <a:noFill/>
        </p:spPr>
        <p:txBody>
          <a:bodyPr wrap="square" rtlCol="0">
            <a:spAutoFit/>
          </a:bodyPr>
          <a:lstStyle/>
          <a:p>
            <a:pPr algn="ctr"/>
            <a:r>
              <a:rPr lang="en-US" dirty="0">
                <a:solidFill>
                  <a:schemeClr val="bg2">
                    <a:lumMod val="75000"/>
                  </a:schemeClr>
                </a:solidFill>
              </a:rPr>
              <a:t>P A R T  B :  D E E P   L E A R N I N G</a:t>
            </a:r>
          </a:p>
        </p:txBody>
      </p:sp>
      <p:pic>
        <p:nvPicPr>
          <p:cNvPr id="13" name="Picture 12">
            <a:extLst>
              <a:ext uri="{FF2B5EF4-FFF2-40B4-BE49-F238E27FC236}">
                <a16:creationId xmlns:a16="http://schemas.microsoft.com/office/drawing/2014/main" id="{70A02E9A-51A0-C30B-4663-CE157D546931}"/>
              </a:ext>
            </a:extLst>
          </p:cNvPr>
          <p:cNvPicPr>
            <a:picLocks noChangeAspect="1"/>
          </p:cNvPicPr>
          <p:nvPr/>
        </p:nvPicPr>
        <p:blipFill>
          <a:blip r:embed="rId3"/>
          <a:stretch>
            <a:fillRect/>
          </a:stretch>
        </p:blipFill>
        <p:spPr>
          <a:xfrm>
            <a:off x="338771" y="2854777"/>
            <a:ext cx="3848079" cy="470043"/>
          </a:xfrm>
          <a:prstGeom prst="rect">
            <a:avLst/>
          </a:prstGeom>
          <a:ln>
            <a:solidFill>
              <a:schemeClr val="tx1"/>
            </a:solidFill>
          </a:ln>
        </p:spPr>
      </p:pic>
      <p:sp>
        <p:nvSpPr>
          <p:cNvPr id="14" name="TextBox 13">
            <a:extLst>
              <a:ext uri="{FF2B5EF4-FFF2-40B4-BE49-F238E27FC236}">
                <a16:creationId xmlns:a16="http://schemas.microsoft.com/office/drawing/2014/main" id="{45E5B1E7-3343-115E-E295-2AFAE6E80F60}"/>
              </a:ext>
            </a:extLst>
          </p:cNvPr>
          <p:cNvSpPr txBox="1"/>
          <p:nvPr/>
        </p:nvSpPr>
        <p:spPr>
          <a:xfrm>
            <a:off x="268408" y="2331557"/>
            <a:ext cx="1778696" cy="523220"/>
          </a:xfrm>
          <a:prstGeom prst="rect">
            <a:avLst/>
          </a:prstGeom>
          <a:noFill/>
        </p:spPr>
        <p:txBody>
          <a:bodyPr wrap="square" rtlCol="0">
            <a:spAutoFit/>
          </a:bodyPr>
          <a:lstStyle/>
          <a:p>
            <a:r>
              <a:rPr lang="en-US" sz="2800" u="sng" dirty="0">
                <a:solidFill>
                  <a:schemeClr val="accent6">
                    <a:lumMod val="50000"/>
                  </a:schemeClr>
                </a:solidFill>
                <a:latin typeface="Bebas Neue" panose="020B0606020202050201" pitchFamily="34" charset="77"/>
              </a:rPr>
              <a:t>Fit the model</a:t>
            </a:r>
          </a:p>
        </p:txBody>
      </p:sp>
      <p:pic>
        <p:nvPicPr>
          <p:cNvPr id="17" name="Picture 2">
            <a:extLst>
              <a:ext uri="{FF2B5EF4-FFF2-40B4-BE49-F238E27FC236}">
                <a16:creationId xmlns:a16="http://schemas.microsoft.com/office/drawing/2014/main" id="{68B42676-A4E6-6856-488F-385C70F095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6299" y="1978739"/>
            <a:ext cx="3761288" cy="250116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6839E80D-9A1D-8CF5-591D-753FB6D6BE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90534" y="1978739"/>
            <a:ext cx="3754456" cy="249661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349E0096-BA16-6617-8DE4-7A8B3260B09F}"/>
              </a:ext>
            </a:extLst>
          </p:cNvPr>
          <p:cNvSpPr txBox="1"/>
          <p:nvPr/>
        </p:nvSpPr>
        <p:spPr>
          <a:xfrm>
            <a:off x="2844436" y="5332081"/>
            <a:ext cx="6528535" cy="523220"/>
          </a:xfrm>
          <a:prstGeom prst="rect">
            <a:avLst/>
          </a:prstGeom>
          <a:noFill/>
          <a:ln>
            <a:solidFill>
              <a:schemeClr val="tx1"/>
            </a:solidFill>
          </a:ln>
        </p:spPr>
        <p:txBody>
          <a:bodyPr wrap="square" rtlCol="0">
            <a:spAutoFit/>
          </a:bodyPr>
          <a:lstStyle/>
          <a:p>
            <a:pPr algn="ctr"/>
            <a:r>
              <a:rPr lang="en-US" sz="2800" u="sng" dirty="0">
                <a:solidFill>
                  <a:schemeClr val="accent6">
                    <a:lumMod val="50000"/>
                  </a:schemeClr>
                </a:solidFill>
                <a:latin typeface="Bebas Neue" panose="020B0606020202050201" pitchFamily="34" charset="77"/>
              </a:rPr>
              <a:t>Accuracy: 89.64%       |        baseline error: 10.36%</a:t>
            </a:r>
          </a:p>
        </p:txBody>
      </p:sp>
    </p:spTree>
    <p:extLst>
      <p:ext uri="{BB962C8B-B14F-4D97-AF65-F5344CB8AC3E}">
        <p14:creationId xmlns:p14="http://schemas.microsoft.com/office/powerpoint/2010/main" val="755987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314F955-0FA8-28BC-94CB-BAD208AD5D0E}"/>
              </a:ext>
            </a:extLst>
          </p:cNvPr>
          <p:cNvSpPr/>
          <p:nvPr/>
        </p:nvSpPr>
        <p:spPr>
          <a:xfrm>
            <a:off x="428977" y="6084712"/>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50000"/>
                  </a:schemeClr>
                </a:solidFill>
                <a:latin typeface="Bebas Neue" panose="020B0606020202050201" pitchFamily="34" charset="77"/>
              </a:rPr>
              <a:t>IMPORT DATA</a:t>
            </a:r>
          </a:p>
        </p:txBody>
      </p:sp>
      <p:sp>
        <p:nvSpPr>
          <p:cNvPr id="7" name="Rounded Rectangle 6">
            <a:extLst>
              <a:ext uri="{FF2B5EF4-FFF2-40B4-BE49-F238E27FC236}">
                <a16:creationId xmlns:a16="http://schemas.microsoft.com/office/drawing/2014/main" id="{228769D6-887F-E09E-24F2-D488A28C10E5}"/>
              </a:ext>
            </a:extLst>
          </p:cNvPr>
          <p:cNvSpPr/>
          <p:nvPr/>
        </p:nvSpPr>
        <p:spPr>
          <a:xfrm>
            <a:off x="2087030" y="6084708"/>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50000"/>
                  </a:schemeClr>
                </a:solidFill>
                <a:latin typeface="Bebas Neue" panose="020B0606020202050201" pitchFamily="34" charset="77"/>
              </a:rPr>
              <a:t>FEATURES ENGINEERING</a:t>
            </a:r>
          </a:p>
        </p:txBody>
      </p:sp>
      <p:sp>
        <p:nvSpPr>
          <p:cNvPr id="9" name="Rounded Rectangle 8">
            <a:extLst>
              <a:ext uri="{FF2B5EF4-FFF2-40B4-BE49-F238E27FC236}">
                <a16:creationId xmlns:a16="http://schemas.microsoft.com/office/drawing/2014/main" id="{10D7FFB0-EF31-7E32-D566-126ADDF9654E}"/>
              </a:ext>
            </a:extLst>
          </p:cNvPr>
          <p:cNvSpPr/>
          <p:nvPr/>
        </p:nvSpPr>
        <p:spPr>
          <a:xfrm>
            <a:off x="5397504" y="6086649"/>
            <a:ext cx="1422402" cy="560564"/>
          </a:xfrm>
          <a:prstGeom prst="round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bg1"/>
                </a:solidFill>
                <a:latin typeface="Bebas Neue" panose="020B0606020202050201" pitchFamily="34" charset="77"/>
              </a:rPr>
              <a:t>CNN MODEL</a:t>
            </a:r>
            <a:endParaRPr lang="en-US" sz="2000" dirty="0">
              <a:solidFill>
                <a:schemeClr val="bg1"/>
              </a:solidFill>
              <a:latin typeface="Bebas Neue" panose="020B0606020202050201" pitchFamily="34" charset="77"/>
            </a:endParaRPr>
          </a:p>
        </p:txBody>
      </p:sp>
      <p:sp>
        <p:nvSpPr>
          <p:cNvPr id="10" name="Rounded Rectangle 9">
            <a:extLst>
              <a:ext uri="{FF2B5EF4-FFF2-40B4-BE49-F238E27FC236}">
                <a16:creationId xmlns:a16="http://schemas.microsoft.com/office/drawing/2014/main" id="{0C484526-3E90-1426-9052-DA408CD07CFF}"/>
              </a:ext>
            </a:extLst>
          </p:cNvPr>
          <p:cNvSpPr/>
          <p:nvPr/>
        </p:nvSpPr>
        <p:spPr>
          <a:xfrm>
            <a:off x="7052741" y="6084708"/>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50000"/>
                  </a:schemeClr>
                </a:solidFill>
                <a:latin typeface="Bebas Neue" panose="020B0606020202050201" pitchFamily="34" charset="77"/>
              </a:rPr>
              <a:t>HYPERPARAMETER TUNING</a:t>
            </a:r>
          </a:p>
        </p:txBody>
      </p:sp>
      <p:sp>
        <p:nvSpPr>
          <p:cNvPr id="11" name="Rounded Rectangle 10">
            <a:extLst>
              <a:ext uri="{FF2B5EF4-FFF2-40B4-BE49-F238E27FC236}">
                <a16:creationId xmlns:a16="http://schemas.microsoft.com/office/drawing/2014/main" id="{8387284E-A84D-BF15-3BA0-F73936721E63}"/>
              </a:ext>
            </a:extLst>
          </p:cNvPr>
          <p:cNvSpPr/>
          <p:nvPr/>
        </p:nvSpPr>
        <p:spPr>
          <a:xfrm>
            <a:off x="8707978" y="6084708"/>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50000"/>
                  </a:schemeClr>
                </a:solidFill>
                <a:latin typeface="Bebas Neue" panose="020B0606020202050201" pitchFamily="34" charset="77"/>
              </a:rPr>
              <a:t>EVALUATION</a:t>
            </a:r>
          </a:p>
        </p:txBody>
      </p:sp>
      <p:sp>
        <p:nvSpPr>
          <p:cNvPr id="12" name="Rounded Rectangle 11">
            <a:extLst>
              <a:ext uri="{FF2B5EF4-FFF2-40B4-BE49-F238E27FC236}">
                <a16:creationId xmlns:a16="http://schemas.microsoft.com/office/drawing/2014/main" id="{E6A22827-F3B6-606E-44F4-BA517CEC8772}"/>
              </a:ext>
            </a:extLst>
          </p:cNvPr>
          <p:cNvSpPr/>
          <p:nvPr/>
        </p:nvSpPr>
        <p:spPr>
          <a:xfrm>
            <a:off x="10363215" y="6084708"/>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accent6">
                    <a:lumMod val="50000"/>
                  </a:schemeClr>
                </a:solidFill>
                <a:latin typeface="Bebas Neue" panose="020B0606020202050201" pitchFamily="34" charset="77"/>
              </a:rPr>
              <a:t>MAKiNG</a:t>
            </a:r>
            <a:r>
              <a:rPr lang="en-US" sz="2000" dirty="0">
                <a:solidFill>
                  <a:schemeClr val="accent6">
                    <a:lumMod val="50000"/>
                  </a:schemeClr>
                </a:solidFill>
                <a:latin typeface="Bebas Neue" panose="020B0606020202050201" pitchFamily="34" charset="77"/>
              </a:rPr>
              <a:t> PREDICTIONS</a:t>
            </a:r>
          </a:p>
        </p:txBody>
      </p:sp>
      <p:sp>
        <p:nvSpPr>
          <p:cNvPr id="16" name="TextBox 15">
            <a:extLst>
              <a:ext uri="{FF2B5EF4-FFF2-40B4-BE49-F238E27FC236}">
                <a16:creationId xmlns:a16="http://schemas.microsoft.com/office/drawing/2014/main" id="{F48BEEE9-F2B9-A297-1363-4B6749DF5D70}"/>
              </a:ext>
            </a:extLst>
          </p:cNvPr>
          <p:cNvSpPr txBox="1"/>
          <p:nvPr/>
        </p:nvSpPr>
        <p:spPr>
          <a:xfrm>
            <a:off x="2941435" y="183035"/>
            <a:ext cx="6334539" cy="369332"/>
          </a:xfrm>
          <a:prstGeom prst="rect">
            <a:avLst/>
          </a:prstGeom>
          <a:noFill/>
        </p:spPr>
        <p:txBody>
          <a:bodyPr wrap="square" rtlCol="0">
            <a:spAutoFit/>
          </a:bodyPr>
          <a:lstStyle/>
          <a:p>
            <a:pPr algn="ctr"/>
            <a:r>
              <a:rPr lang="en-US" dirty="0">
                <a:solidFill>
                  <a:schemeClr val="bg2">
                    <a:lumMod val="75000"/>
                  </a:schemeClr>
                </a:solidFill>
              </a:rPr>
              <a:t>P A R T  B :  D E E P   L E A R N I N G</a:t>
            </a:r>
          </a:p>
        </p:txBody>
      </p:sp>
      <p:sp>
        <p:nvSpPr>
          <p:cNvPr id="2" name="Rounded Rectangle 1">
            <a:extLst>
              <a:ext uri="{FF2B5EF4-FFF2-40B4-BE49-F238E27FC236}">
                <a16:creationId xmlns:a16="http://schemas.microsoft.com/office/drawing/2014/main" id="{F1598125-AC14-85C3-30C3-9070090A0A3D}"/>
              </a:ext>
            </a:extLst>
          </p:cNvPr>
          <p:cNvSpPr/>
          <p:nvPr/>
        </p:nvSpPr>
        <p:spPr>
          <a:xfrm>
            <a:off x="3742267" y="6084708"/>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50000"/>
                  </a:schemeClr>
                </a:solidFill>
                <a:latin typeface="Bebas Neue" panose="020B0606020202050201" pitchFamily="34" charset="77"/>
              </a:rPr>
              <a:t>SIMPLE MODEL</a:t>
            </a:r>
          </a:p>
        </p:txBody>
      </p:sp>
      <p:pic>
        <p:nvPicPr>
          <p:cNvPr id="5" name="Picture 4">
            <a:extLst>
              <a:ext uri="{FF2B5EF4-FFF2-40B4-BE49-F238E27FC236}">
                <a16:creationId xmlns:a16="http://schemas.microsoft.com/office/drawing/2014/main" id="{53212007-594C-78A7-9EC6-BB94031EAC64}"/>
              </a:ext>
            </a:extLst>
          </p:cNvPr>
          <p:cNvPicPr>
            <a:picLocks noChangeAspect="1"/>
          </p:cNvPicPr>
          <p:nvPr/>
        </p:nvPicPr>
        <p:blipFill>
          <a:blip r:embed="rId3"/>
          <a:stretch>
            <a:fillRect/>
          </a:stretch>
        </p:blipFill>
        <p:spPr>
          <a:xfrm>
            <a:off x="778102" y="2139527"/>
            <a:ext cx="5232802" cy="2370983"/>
          </a:xfrm>
          <a:prstGeom prst="rect">
            <a:avLst/>
          </a:prstGeom>
          <a:ln>
            <a:solidFill>
              <a:schemeClr val="tx1"/>
            </a:solidFill>
          </a:ln>
        </p:spPr>
      </p:pic>
      <p:pic>
        <p:nvPicPr>
          <p:cNvPr id="15" name="Picture 14">
            <a:extLst>
              <a:ext uri="{FF2B5EF4-FFF2-40B4-BE49-F238E27FC236}">
                <a16:creationId xmlns:a16="http://schemas.microsoft.com/office/drawing/2014/main" id="{8E6A82B1-BB49-B25A-ED40-408FAC928CEB}"/>
              </a:ext>
            </a:extLst>
          </p:cNvPr>
          <p:cNvPicPr>
            <a:picLocks noChangeAspect="1"/>
          </p:cNvPicPr>
          <p:nvPr/>
        </p:nvPicPr>
        <p:blipFill>
          <a:blip r:embed="rId4"/>
          <a:stretch>
            <a:fillRect/>
          </a:stretch>
        </p:blipFill>
        <p:spPr>
          <a:xfrm>
            <a:off x="6181098" y="1691962"/>
            <a:ext cx="5049329" cy="3474075"/>
          </a:xfrm>
          <a:prstGeom prst="rect">
            <a:avLst/>
          </a:prstGeom>
          <a:ln>
            <a:solidFill>
              <a:schemeClr val="tx1"/>
            </a:solidFill>
          </a:ln>
        </p:spPr>
      </p:pic>
    </p:spTree>
    <p:extLst>
      <p:ext uri="{BB962C8B-B14F-4D97-AF65-F5344CB8AC3E}">
        <p14:creationId xmlns:p14="http://schemas.microsoft.com/office/powerpoint/2010/main" val="2250405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314F955-0FA8-28BC-94CB-BAD208AD5D0E}"/>
              </a:ext>
            </a:extLst>
          </p:cNvPr>
          <p:cNvSpPr/>
          <p:nvPr/>
        </p:nvSpPr>
        <p:spPr>
          <a:xfrm>
            <a:off x="428977" y="6084712"/>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50000"/>
                  </a:schemeClr>
                </a:solidFill>
                <a:latin typeface="Bebas Neue" panose="020B0606020202050201" pitchFamily="34" charset="77"/>
              </a:rPr>
              <a:t>IMPORT DATA</a:t>
            </a:r>
          </a:p>
        </p:txBody>
      </p:sp>
      <p:sp>
        <p:nvSpPr>
          <p:cNvPr id="7" name="Rounded Rectangle 6">
            <a:extLst>
              <a:ext uri="{FF2B5EF4-FFF2-40B4-BE49-F238E27FC236}">
                <a16:creationId xmlns:a16="http://schemas.microsoft.com/office/drawing/2014/main" id="{228769D6-887F-E09E-24F2-D488A28C10E5}"/>
              </a:ext>
            </a:extLst>
          </p:cNvPr>
          <p:cNvSpPr/>
          <p:nvPr/>
        </p:nvSpPr>
        <p:spPr>
          <a:xfrm>
            <a:off x="2087030" y="6084708"/>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50000"/>
                  </a:schemeClr>
                </a:solidFill>
                <a:latin typeface="Bebas Neue" panose="020B0606020202050201" pitchFamily="34" charset="77"/>
              </a:rPr>
              <a:t>FEATURES ENGINEERING</a:t>
            </a:r>
          </a:p>
        </p:txBody>
      </p:sp>
      <p:sp>
        <p:nvSpPr>
          <p:cNvPr id="9" name="Rounded Rectangle 8">
            <a:extLst>
              <a:ext uri="{FF2B5EF4-FFF2-40B4-BE49-F238E27FC236}">
                <a16:creationId xmlns:a16="http://schemas.microsoft.com/office/drawing/2014/main" id="{10D7FFB0-EF31-7E32-D566-126ADDF9654E}"/>
              </a:ext>
            </a:extLst>
          </p:cNvPr>
          <p:cNvSpPr/>
          <p:nvPr/>
        </p:nvSpPr>
        <p:spPr>
          <a:xfrm>
            <a:off x="5397504" y="6086649"/>
            <a:ext cx="1422402" cy="560564"/>
          </a:xfrm>
          <a:prstGeom prst="round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bg1"/>
                </a:solidFill>
                <a:latin typeface="Bebas Neue" panose="020B0606020202050201" pitchFamily="34" charset="77"/>
              </a:rPr>
              <a:t>CNN MODEL</a:t>
            </a:r>
            <a:endParaRPr lang="en-US" sz="2000" dirty="0">
              <a:solidFill>
                <a:schemeClr val="bg1"/>
              </a:solidFill>
              <a:latin typeface="Bebas Neue" panose="020B0606020202050201" pitchFamily="34" charset="77"/>
            </a:endParaRPr>
          </a:p>
        </p:txBody>
      </p:sp>
      <p:sp>
        <p:nvSpPr>
          <p:cNvPr id="10" name="Rounded Rectangle 9">
            <a:extLst>
              <a:ext uri="{FF2B5EF4-FFF2-40B4-BE49-F238E27FC236}">
                <a16:creationId xmlns:a16="http://schemas.microsoft.com/office/drawing/2014/main" id="{0C484526-3E90-1426-9052-DA408CD07CFF}"/>
              </a:ext>
            </a:extLst>
          </p:cNvPr>
          <p:cNvSpPr/>
          <p:nvPr/>
        </p:nvSpPr>
        <p:spPr>
          <a:xfrm>
            <a:off x="7052741" y="6084708"/>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50000"/>
                  </a:schemeClr>
                </a:solidFill>
                <a:latin typeface="Bebas Neue" panose="020B0606020202050201" pitchFamily="34" charset="77"/>
              </a:rPr>
              <a:t>HYPERPARAMETER TUNING</a:t>
            </a:r>
          </a:p>
        </p:txBody>
      </p:sp>
      <p:sp>
        <p:nvSpPr>
          <p:cNvPr id="11" name="Rounded Rectangle 10">
            <a:extLst>
              <a:ext uri="{FF2B5EF4-FFF2-40B4-BE49-F238E27FC236}">
                <a16:creationId xmlns:a16="http://schemas.microsoft.com/office/drawing/2014/main" id="{8387284E-A84D-BF15-3BA0-F73936721E63}"/>
              </a:ext>
            </a:extLst>
          </p:cNvPr>
          <p:cNvSpPr/>
          <p:nvPr/>
        </p:nvSpPr>
        <p:spPr>
          <a:xfrm>
            <a:off x="8707978" y="6084708"/>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50000"/>
                  </a:schemeClr>
                </a:solidFill>
                <a:latin typeface="Bebas Neue" panose="020B0606020202050201" pitchFamily="34" charset="77"/>
              </a:rPr>
              <a:t>EVALUATION</a:t>
            </a:r>
          </a:p>
        </p:txBody>
      </p:sp>
      <p:sp>
        <p:nvSpPr>
          <p:cNvPr id="12" name="Rounded Rectangle 11">
            <a:extLst>
              <a:ext uri="{FF2B5EF4-FFF2-40B4-BE49-F238E27FC236}">
                <a16:creationId xmlns:a16="http://schemas.microsoft.com/office/drawing/2014/main" id="{E6A22827-F3B6-606E-44F4-BA517CEC8772}"/>
              </a:ext>
            </a:extLst>
          </p:cNvPr>
          <p:cNvSpPr/>
          <p:nvPr/>
        </p:nvSpPr>
        <p:spPr>
          <a:xfrm>
            <a:off x="10363215" y="6084708"/>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accent6">
                    <a:lumMod val="50000"/>
                  </a:schemeClr>
                </a:solidFill>
                <a:latin typeface="Bebas Neue" panose="020B0606020202050201" pitchFamily="34" charset="77"/>
              </a:rPr>
              <a:t>MAKiNG</a:t>
            </a:r>
            <a:r>
              <a:rPr lang="en-US" sz="2000" dirty="0">
                <a:solidFill>
                  <a:schemeClr val="accent6">
                    <a:lumMod val="50000"/>
                  </a:schemeClr>
                </a:solidFill>
                <a:latin typeface="Bebas Neue" panose="020B0606020202050201" pitchFamily="34" charset="77"/>
              </a:rPr>
              <a:t> PREDICTIONS</a:t>
            </a:r>
          </a:p>
        </p:txBody>
      </p:sp>
      <p:sp>
        <p:nvSpPr>
          <p:cNvPr id="16" name="TextBox 15">
            <a:extLst>
              <a:ext uri="{FF2B5EF4-FFF2-40B4-BE49-F238E27FC236}">
                <a16:creationId xmlns:a16="http://schemas.microsoft.com/office/drawing/2014/main" id="{F48BEEE9-F2B9-A297-1363-4B6749DF5D70}"/>
              </a:ext>
            </a:extLst>
          </p:cNvPr>
          <p:cNvSpPr txBox="1"/>
          <p:nvPr/>
        </p:nvSpPr>
        <p:spPr>
          <a:xfrm>
            <a:off x="2941435" y="183035"/>
            <a:ext cx="6334539" cy="369332"/>
          </a:xfrm>
          <a:prstGeom prst="rect">
            <a:avLst/>
          </a:prstGeom>
          <a:noFill/>
        </p:spPr>
        <p:txBody>
          <a:bodyPr wrap="square" rtlCol="0">
            <a:spAutoFit/>
          </a:bodyPr>
          <a:lstStyle/>
          <a:p>
            <a:pPr algn="ctr"/>
            <a:r>
              <a:rPr lang="en-US" dirty="0">
                <a:solidFill>
                  <a:schemeClr val="bg2">
                    <a:lumMod val="75000"/>
                  </a:schemeClr>
                </a:solidFill>
              </a:rPr>
              <a:t>P A R T  B :  D E E P   L E A R N I N G</a:t>
            </a:r>
          </a:p>
        </p:txBody>
      </p:sp>
      <p:sp>
        <p:nvSpPr>
          <p:cNvPr id="2" name="Rounded Rectangle 1">
            <a:extLst>
              <a:ext uri="{FF2B5EF4-FFF2-40B4-BE49-F238E27FC236}">
                <a16:creationId xmlns:a16="http://schemas.microsoft.com/office/drawing/2014/main" id="{F1598125-AC14-85C3-30C3-9070090A0A3D}"/>
              </a:ext>
            </a:extLst>
          </p:cNvPr>
          <p:cNvSpPr/>
          <p:nvPr/>
        </p:nvSpPr>
        <p:spPr>
          <a:xfrm>
            <a:off x="3742267" y="6084708"/>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50000"/>
                  </a:schemeClr>
                </a:solidFill>
                <a:latin typeface="Bebas Neue" panose="020B0606020202050201" pitchFamily="34" charset="77"/>
              </a:rPr>
              <a:t>SIMPLE MODEL</a:t>
            </a:r>
          </a:p>
        </p:txBody>
      </p:sp>
      <p:pic>
        <p:nvPicPr>
          <p:cNvPr id="6" name="Picture 5">
            <a:extLst>
              <a:ext uri="{FF2B5EF4-FFF2-40B4-BE49-F238E27FC236}">
                <a16:creationId xmlns:a16="http://schemas.microsoft.com/office/drawing/2014/main" id="{927CBE26-887B-1E94-BC1A-7C88D35EE52C}"/>
              </a:ext>
            </a:extLst>
          </p:cNvPr>
          <p:cNvPicPr>
            <a:picLocks noChangeAspect="1"/>
          </p:cNvPicPr>
          <p:nvPr/>
        </p:nvPicPr>
        <p:blipFill>
          <a:blip r:embed="rId3"/>
          <a:stretch>
            <a:fillRect/>
          </a:stretch>
        </p:blipFill>
        <p:spPr>
          <a:xfrm>
            <a:off x="80367" y="2969537"/>
            <a:ext cx="4373101" cy="632949"/>
          </a:xfrm>
          <a:prstGeom prst="rect">
            <a:avLst/>
          </a:prstGeom>
          <a:ln>
            <a:solidFill>
              <a:schemeClr val="tx1"/>
            </a:solidFill>
          </a:ln>
        </p:spPr>
      </p:pic>
      <p:pic>
        <p:nvPicPr>
          <p:cNvPr id="19458" name="Picture 2">
            <a:extLst>
              <a:ext uri="{FF2B5EF4-FFF2-40B4-BE49-F238E27FC236}">
                <a16:creationId xmlns:a16="http://schemas.microsoft.com/office/drawing/2014/main" id="{365EB457-DB50-99BB-F387-5E350E2875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2738" y="1977085"/>
            <a:ext cx="3926786" cy="2617857"/>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a:extLst>
              <a:ext uri="{FF2B5EF4-FFF2-40B4-BE49-F238E27FC236}">
                <a16:creationId xmlns:a16="http://schemas.microsoft.com/office/drawing/2014/main" id="{4A72FCEB-A951-0C98-565A-8AA7B55B43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4745" y="1977084"/>
            <a:ext cx="3926785" cy="261785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7CA9A11-2AD7-5AB7-892E-71D3EF24E407}"/>
              </a:ext>
            </a:extLst>
          </p:cNvPr>
          <p:cNvSpPr txBox="1"/>
          <p:nvPr/>
        </p:nvSpPr>
        <p:spPr>
          <a:xfrm>
            <a:off x="2844436" y="5332081"/>
            <a:ext cx="6528535" cy="523220"/>
          </a:xfrm>
          <a:prstGeom prst="rect">
            <a:avLst/>
          </a:prstGeom>
          <a:noFill/>
          <a:ln>
            <a:solidFill>
              <a:schemeClr val="tx1"/>
            </a:solidFill>
          </a:ln>
        </p:spPr>
        <p:txBody>
          <a:bodyPr wrap="square" rtlCol="0">
            <a:spAutoFit/>
          </a:bodyPr>
          <a:lstStyle/>
          <a:p>
            <a:pPr algn="ctr"/>
            <a:r>
              <a:rPr lang="en-US" sz="2800" u="sng" dirty="0">
                <a:solidFill>
                  <a:schemeClr val="accent6">
                    <a:lumMod val="50000"/>
                  </a:schemeClr>
                </a:solidFill>
                <a:latin typeface="Bebas Neue" panose="020B0606020202050201" pitchFamily="34" charset="77"/>
              </a:rPr>
              <a:t>Accuracy: 91.75%       |        baseline error: 8.25%</a:t>
            </a:r>
          </a:p>
        </p:txBody>
      </p:sp>
      <p:sp>
        <p:nvSpPr>
          <p:cNvPr id="13" name="TextBox 12">
            <a:extLst>
              <a:ext uri="{FF2B5EF4-FFF2-40B4-BE49-F238E27FC236}">
                <a16:creationId xmlns:a16="http://schemas.microsoft.com/office/drawing/2014/main" id="{5C030940-95C7-810F-3208-49A4815C7AA5}"/>
              </a:ext>
            </a:extLst>
          </p:cNvPr>
          <p:cNvSpPr txBox="1"/>
          <p:nvPr/>
        </p:nvSpPr>
        <p:spPr>
          <a:xfrm>
            <a:off x="80367" y="2446317"/>
            <a:ext cx="1778696" cy="523220"/>
          </a:xfrm>
          <a:prstGeom prst="rect">
            <a:avLst/>
          </a:prstGeom>
          <a:noFill/>
        </p:spPr>
        <p:txBody>
          <a:bodyPr wrap="square" rtlCol="0">
            <a:spAutoFit/>
          </a:bodyPr>
          <a:lstStyle/>
          <a:p>
            <a:r>
              <a:rPr lang="en-US" sz="2800" u="sng" dirty="0">
                <a:solidFill>
                  <a:schemeClr val="accent6">
                    <a:lumMod val="50000"/>
                  </a:schemeClr>
                </a:solidFill>
                <a:latin typeface="Bebas Neue" panose="020B0606020202050201" pitchFamily="34" charset="77"/>
              </a:rPr>
              <a:t>Fit the model</a:t>
            </a:r>
          </a:p>
        </p:txBody>
      </p:sp>
    </p:spTree>
    <p:extLst>
      <p:ext uri="{BB962C8B-B14F-4D97-AF65-F5344CB8AC3E}">
        <p14:creationId xmlns:p14="http://schemas.microsoft.com/office/powerpoint/2010/main" val="37699680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314F955-0FA8-28BC-94CB-BAD208AD5D0E}"/>
              </a:ext>
            </a:extLst>
          </p:cNvPr>
          <p:cNvSpPr/>
          <p:nvPr/>
        </p:nvSpPr>
        <p:spPr>
          <a:xfrm>
            <a:off x="428977" y="6084712"/>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50000"/>
                  </a:schemeClr>
                </a:solidFill>
                <a:latin typeface="Bebas Neue" panose="020B0606020202050201" pitchFamily="34" charset="77"/>
              </a:rPr>
              <a:t>IMPORT DATA</a:t>
            </a:r>
          </a:p>
        </p:txBody>
      </p:sp>
      <p:sp>
        <p:nvSpPr>
          <p:cNvPr id="7" name="Rounded Rectangle 6">
            <a:extLst>
              <a:ext uri="{FF2B5EF4-FFF2-40B4-BE49-F238E27FC236}">
                <a16:creationId xmlns:a16="http://schemas.microsoft.com/office/drawing/2014/main" id="{228769D6-887F-E09E-24F2-D488A28C10E5}"/>
              </a:ext>
            </a:extLst>
          </p:cNvPr>
          <p:cNvSpPr/>
          <p:nvPr/>
        </p:nvSpPr>
        <p:spPr>
          <a:xfrm>
            <a:off x="2087030" y="6084708"/>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50000"/>
                  </a:schemeClr>
                </a:solidFill>
                <a:latin typeface="Bebas Neue" panose="020B0606020202050201" pitchFamily="34" charset="77"/>
              </a:rPr>
              <a:t>FEATURES ENGINEERING</a:t>
            </a:r>
          </a:p>
        </p:txBody>
      </p:sp>
      <p:sp>
        <p:nvSpPr>
          <p:cNvPr id="9" name="Rounded Rectangle 8">
            <a:extLst>
              <a:ext uri="{FF2B5EF4-FFF2-40B4-BE49-F238E27FC236}">
                <a16:creationId xmlns:a16="http://schemas.microsoft.com/office/drawing/2014/main" id="{10D7FFB0-EF31-7E32-D566-126ADDF9654E}"/>
              </a:ext>
            </a:extLst>
          </p:cNvPr>
          <p:cNvSpPr/>
          <p:nvPr/>
        </p:nvSpPr>
        <p:spPr>
          <a:xfrm>
            <a:off x="5397504" y="6086649"/>
            <a:ext cx="1422402" cy="560564"/>
          </a:xfrm>
          <a:prstGeom prst="round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bg1"/>
                </a:solidFill>
                <a:latin typeface="Bebas Neue" panose="020B0606020202050201" pitchFamily="34" charset="77"/>
              </a:rPr>
              <a:t>CNN MODEL</a:t>
            </a:r>
            <a:endParaRPr lang="en-US" sz="2000" dirty="0">
              <a:solidFill>
                <a:schemeClr val="bg1"/>
              </a:solidFill>
              <a:latin typeface="Bebas Neue" panose="020B0606020202050201" pitchFamily="34" charset="77"/>
            </a:endParaRPr>
          </a:p>
        </p:txBody>
      </p:sp>
      <p:sp>
        <p:nvSpPr>
          <p:cNvPr id="10" name="Rounded Rectangle 9">
            <a:extLst>
              <a:ext uri="{FF2B5EF4-FFF2-40B4-BE49-F238E27FC236}">
                <a16:creationId xmlns:a16="http://schemas.microsoft.com/office/drawing/2014/main" id="{0C484526-3E90-1426-9052-DA408CD07CFF}"/>
              </a:ext>
            </a:extLst>
          </p:cNvPr>
          <p:cNvSpPr/>
          <p:nvPr/>
        </p:nvSpPr>
        <p:spPr>
          <a:xfrm>
            <a:off x="7052741" y="6084708"/>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50000"/>
                  </a:schemeClr>
                </a:solidFill>
                <a:latin typeface="Bebas Neue" panose="020B0606020202050201" pitchFamily="34" charset="77"/>
              </a:rPr>
              <a:t>HYPERPARAMETER TUNING</a:t>
            </a:r>
          </a:p>
        </p:txBody>
      </p:sp>
      <p:sp>
        <p:nvSpPr>
          <p:cNvPr id="11" name="Rounded Rectangle 10">
            <a:extLst>
              <a:ext uri="{FF2B5EF4-FFF2-40B4-BE49-F238E27FC236}">
                <a16:creationId xmlns:a16="http://schemas.microsoft.com/office/drawing/2014/main" id="{8387284E-A84D-BF15-3BA0-F73936721E63}"/>
              </a:ext>
            </a:extLst>
          </p:cNvPr>
          <p:cNvSpPr/>
          <p:nvPr/>
        </p:nvSpPr>
        <p:spPr>
          <a:xfrm>
            <a:off x="8707978" y="6084708"/>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50000"/>
                  </a:schemeClr>
                </a:solidFill>
                <a:latin typeface="Bebas Neue" panose="020B0606020202050201" pitchFamily="34" charset="77"/>
              </a:rPr>
              <a:t>EVALUATION</a:t>
            </a:r>
          </a:p>
        </p:txBody>
      </p:sp>
      <p:sp>
        <p:nvSpPr>
          <p:cNvPr id="12" name="Rounded Rectangle 11">
            <a:extLst>
              <a:ext uri="{FF2B5EF4-FFF2-40B4-BE49-F238E27FC236}">
                <a16:creationId xmlns:a16="http://schemas.microsoft.com/office/drawing/2014/main" id="{E6A22827-F3B6-606E-44F4-BA517CEC8772}"/>
              </a:ext>
            </a:extLst>
          </p:cNvPr>
          <p:cNvSpPr/>
          <p:nvPr/>
        </p:nvSpPr>
        <p:spPr>
          <a:xfrm>
            <a:off x="10363215" y="6084708"/>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accent6">
                    <a:lumMod val="50000"/>
                  </a:schemeClr>
                </a:solidFill>
                <a:latin typeface="Bebas Neue" panose="020B0606020202050201" pitchFamily="34" charset="77"/>
              </a:rPr>
              <a:t>MAKiNG</a:t>
            </a:r>
            <a:r>
              <a:rPr lang="en-US" sz="2000" dirty="0">
                <a:solidFill>
                  <a:schemeClr val="accent6">
                    <a:lumMod val="50000"/>
                  </a:schemeClr>
                </a:solidFill>
                <a:latin typeface="Bebas Neue" panose="020B0606020202050201" pitchFamily="34" charset="77"/>
              </a:rPr>
              <a:t> PREDICTIONS</a:t>
            </a:r>
          </a:p>
        </p:txBody>
      </p:sp>
      <p:sp>
        <p:nvSpPr>
          <p:cNvPr id="16" name="TextBox 15">
            <a:extLst>
              <a:ext uri="{FF2B5EF4-FFF2-40B4-BE49-F238E27FC236}">
                <a16:creationId xmlns:a16="http://schemas.microsoft.com/office/drawing/2014/main" id="{F48BEEE9-F2B9-A297-1363-4B6749DF5D70}"/>
              </a:ext>
            </a:extLst>
          </p:cNvPr>
          <p:cNvSpPr txBox="1"/>
          <p:nvPr/>
        </p:nvSpPr>
        <p:spPr>
          <a:xfrm>
            <a:off x="2941435" y="183035"/>
            <a:ext cx="6334539" cy="369332"/>
          </a:xfrm>
          <a:prstGeom prst="rect">
            <a:avLst/>
          </a:prstGeom>
          <a:noFill/>
        </p:spPr>
        <p:txBody>
          <a:bodyPr wrap="square" rtlCol="0">
            <a:spAutoFit/>
          </a:bodyPr>
          <a:lstStyle/>
          <a:p>
            <a:pPr algn="ctr"/>
            <a:r>
              <a:rPr lang="en-US" dirty="0">
                <a:solidFill>
                  <a:schemeClr val="bg2">
                    <a:lumMod val="75000"/>
                  </a:schemeClr>
                </a:solidFill>
              </a:rPr>
              <a:t>P A R T  B :  D E E P   L E A R N I N G</a:t>
            </a:r>
          </a:p>
        </p:txBody>
      </p:sp>
      <p:sp>
        <p:nvSpPr>
          <p:cNvPr id="2" name="Rounded Rectangle 1">
            <a:extLst>
              <a:ext uri="{FF2B5EF4-FFF2-40B4-BE49-F238E27FC236}">
                <a16:creationId xmlns:a16="http://schemas.microsoft.com/office/drawing/2014/main" id="{F1598125-AC14-85C3-30C3-9070090A0A3D}"/>
              </a:ext>
            </a:extLst>
          </p:cNvPr>
          <p:cNvSpPr/>
          <p:nvPr/>
        </p:nvSpPr>
        <p:spPr>
          <a:xfrm>
            <a:off x="3742267" y="6084708"/>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50000"/>
                  </a:schemeClr>
                </a:solidFill>
                <a:latin typeface="Bebas Neue" panose="020B0606020202050201" pitchFamily="34" charset="77"/>
              </a:rPr>
              <a:t>SIMPLE MODEL</a:t>
            </a:r>
          </a:p>
        </p:txBody>
      </p:sp>
      <p:pic>
        <p:nvPicPr>
          <p:cNvPr id="5" name="Picture 4">
            <a:extLst>
              <a:ext uri="{FF2B5EF4-FFF2-40B4-BE49-F238E27FC236}">
                <a16:creationId xmlns:a16="http://schemas.microsoft.com/office/drawing/2014/main" id="{71AE5845-3BD6-F477-29EB-8F18E61B690E}"/>
              </a:ext>
            </a:extLst>
          </p:cNvPr>
          <p:cNvPicPr>
            <a:picLocks noChangeAspect="1"/>
          </p:cNvPicPr>
          <p:nvPr/>
        </p:nvPicPr>
        <p:blipFill>
          <a:blip r:embed="rId3"/>
          <a:stretch>
            <a:fillRect/>
          </a:stretch>
        </p:blipFill>
        <p:spPr>
          <a:xfrm>
            <a:off x="428977" y="2487113"/>
            <a:ext cx="6729618" cy="1589307"/>
          </a:xfrm>
          <a:prstGeom prst="rect">
            <a:avLst/>
          </a:prstGeom>
          <a:ln>
            <a:solidFill>
              <a:schemeClr val="tx1"/>
            </a:solidFill>
          </a:ln>
        </p:spPr>
      </p:pic>
      <p:pic>
        <p:nvPicPr>
          <p:cNvPr id="14" name="Picture 13">
            <a:extLst>
              <a:ext uri="{FF2B5EF4-FFF2-40B4-BE49-F238E27FC236}">
                <a16:creationId xmlns:a16="http://schemas.microsoft.com/office/drawing/2014/main" id="{FA09C5DB-1DA1-01A1-3327-CEEDB31C10C5}"/>
              </a:ext>
            </a:extLst>
          </p:cNvPr>
          <p:cNvPicPr>
            <a:picLocks noChangeAspect="1"/>
          </p:cNvPicPr>
          <p:nvPr/>
        </p:nvPicPr>
        <p:blipFill>
          <a:blip r:embed="rId4"/>
          <a:stretch>
            <a:fillRect/>
          </a:stretch>
        </p:blipFill>
        <p:spPr>
          <a:xfrm>
            <a:off x="7272822" y="790254"/>
            <a:ext cx="4512795" cy="4958693"/>
          </a:xfrm>
          <a:prstGeom prst="rect">
            <a:avLst/>
          </a:prstGeom>
          <a:ln>
            <a:solidFill>
              <a:schemeClr val="tx1"/>
            </a:solidFill>
          </a:ln>
        </p:spPr>
      </p:pic>
      <p:sp>
        <p:nvSpPr>
          <p:cNvPr id="15" name="TextBox 14">
            <a:extLst>
              <a:ext uri="{FF2B5EF4-FFF2-40B4-BE49-F238E27FC236}">
                <a16:creationId xmlns:a16="http://schemas.microsoft.com/office/drawing/2014/main" id="{BACD0AF3-EBFC-2E88-16FB-CC5886EB1657}"/>
              </a:ext>
            </a:extLst>
          </p:cNvPr>
          <p:cNvSpPr txBox="1"/>
          <p:nvPr/>
        </p:nvSpPr>
        <p:spPr>
          <a:xfrm>
            <a:off x="406383" y="1963893"/>
            <a:ext cx="5451078" cy="523220"/>
          </a:xfrm>
          <a:prstGeom prst="rect">
            <a:avLst/>
          </a:prstGeom>
          <a:noFill/>
        </p:spPr>
        <p:txBody>
          <a:bodyPr wrap="square" rtlCol="0">
            <a:spAutoFit/>
          </a:bodyPr>
          <a:lstStyle/>
          <a:p>
            <a:r>
              <a:rPr lang="en-US" sz="2800" u="sng" dirty="0">
                <a:solidFill>
                  <a:schemeClr val="accent6">
                    <a:lumMod val="50000"/>
                  </a:schemeClr>
                </a:solidFill>
                <a:latin typeface="Bebas Neue" panose="020B0606020202050201" pitchFamily="34" charset="77"/>
              </a:rPr>
              <a:t>New </a:t>
            </a:r>
            <a:r>
              <a:rPr lang="en-US" sz="2800" u="sng" dirty="0" err="1">
                <a:solidFill>
                  <a:schemeClr val="accent6">
                    <a:lumMod val="50000"/>
                  </a:schemeClr>
                </a:solidFill>
                <a:latin typeface="Bebas Neue" panose="020B0606020202050201" pitchFamily="34" charset="77"/>
              </a:rPr>
              <a:t>cnn</a:t>
            </a:r>
            <a:r>
              <a:rPr lang="en-US" sz="2800" u="sng" dirty="0">
                <a:solidFill>
                  <a:schemeClr val="accent6">
                    <a:lumMod val="50000"/>
                  </a:schemeClr>
                </a:solidFill>
                <a:latin typeface="Bebas Neue" panose="020B0606020202050201" pitchFamily="34" charset="77"/>
              </a:rPr>
              <a:t> model (after adding new layers)</a:t>
            </a:r>
          </a:p>
        </p:txBody>
      </p:sp>
    </p:spTree>
    <p:extLst>
      <p:ext uri="{BB962C8B-B14F-4D97-AF65-F5344CB8AC3E}">
        <p14:creationId xmlns:p14="http://schemas.microsoft.com/office/powerpoint/2010/main" val="3535833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314F955-0FA8-28BC-94CB-BAD208AD5D0E}"/>
              </a:ext>
            </a:extLst>
          </p:cNvPr>
          <p:cNvSpPr/>
          <p:nvPr/>
        </p:nvSpPr>
        <p:spPr>
          <a:xfrm>
            <a:off x="428977" y="6084712"/>
            <a:ext cx="1422402" cy="56056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Bebas Neue" panose="020B0606020202050201" pitchFamily="34" charset="77"/>
              </a:rPr>
              <a:t>IMPORT DATA</a:t>
            </a:r>
          </a:p>
        </p:txBody>
      </p:sp>
      <p:sp>
        <p:nvSpPr>
          <p:cNvPr id="7" name="Rounded Rectangle 6">
            <a:extLst>
              <a:ext uri="{FF2B5EF4-FFF2-40B4-BE49-F238E27FC236}">
                <a16:creationId xmlns:a16="http://schemas.microsoft.com/office/drawing/2014/main" id="{228769D6-887F-E09E-24F2-D488A28C10E5}"/>
              </a:ext>
            </a:extLst>
          </p:cNvPr>
          <p:cNvSpPr/>
          <p:nvPr/>
        </p:nvSpPr>
        <p:spPr>
          <a:xfrm>
            <a:off x="2087030" y="6084708"/>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EDA</a:t>
            </a:r>
          </a:p>
        </p:txBody>
      </p:sp>
      <p:sp>
        <p:nvSpPr>
          <p:cNvPr id="8" name="Rounded Rectangle 7">
            <a:extLst>
              <a:ext uri="{FF2B5EF4-FFF2-40B4-BE49-F238E27FC236}">
                <a16:creationId xmlns:a16="http://schemas.microsoft.com/office/drawing/2014/main" id="{616109E2-EBAC-74E7-67BC-10D8B3C341EE}"/>
              </a:ext>
            </a:extLst>
          </p:cNvPr>
          <p:cNvSpPr/>
          <p:nvPr/>
        </p:nvSpPr>
        <p:spPr>
          <a:xfrm>
            <a:off x="3742267" y="6084708"/>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PCA</a:t>
            </a:r>
          </a:p>
        </p:txBody>
      </p:sp>
      <p:sp>
        <p:nvSpPr>
          <p:cNvPr id="9" name="Rounded Rectangle 8">
            <a:extLst>
              <a:ext uri="{FF2B5EF4-FFF2-40B4-BE49-F238E27FC236}">
                <a16:creationId xmlns:a16="http://schemas.microsoft.com/office/drawing/2014/main" id="{10D7FFB0-EF31-7E32-D566-126ADDF9654E}"/>
              </a:ext>
            </a:extLst>
          </p:cNvPr>
          <p:cNvSpPr/>
          <p:nvPr/>
        </p:nvSpPr>
        <p:spPr>
          <a:xfrm>
            <a:off x="5397504" y="6086649"/>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K-MEANS</a:t>
            </a:r>
          </a:p>
        </p:txBody>
      </p:sp>
      <p:sp>
        <p:nvSpPr>
          <p:cNvPr id="10" name="Rounded Rectangle 9">
            <a:extLst>
              <a:ext uri="{FF2B5EF4-FFF2-40B4-BE49-F238E27FC236}">
                <a16:creationId xmlns:a16="http://schemas.microsoft.com/office/drawing/2014/main" id="{0C484526-3E90-1426-9052-DA408CD07CFF}"/>
              </a:ext>
            </a:extLst>
          </p:cNvPr>
          <p:cNvSpPr/>
          <p:nvPr/>
        </p:nvSpPr>
        <p:spPr>
          <a:xfrm>
            <a:off x="7052741" y="6084708"/>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GMM</a:t>
            </a:r>
          </a:p>
        </p:txBody>
      </p:sp>
      <p:sp>
        <p:nvSpPr>
          <p:cNvPr id="11" name="Rounded Rectangle 10">
            <a:extLst>
              <a:ext uri="{FF2B5EF4-FFF2-40B4-BE49-F238E27FC236}">
                <a16:creationId xmlns:a16="http://schemas.microsoft.com/office/drawing/2014/main" id="{8387284E-A84D-BF15-3BA0-F73936721E63}"/>
              </a:ext>
            </a:extLst>
          </p:cNvPr>
          <p:cNvSpPr/>
          <p:nvPr/>
        </p:nvSpPr>
        <p:spPr>
          <a:xfrm>
            <a:off x="8707978" y="6084708"/>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HIERACHICAL CLUSTERING</a:t>
            </a:r>
          </a:p>
        </p:txBody>
      </p:sp>
      <p:sp>
        <p:nvSpPr>
          <p:cNvPr id="12" name="Rounded Rectangle 11">
            <a:extLst>
              <a:ext uri="{FF2B5EF4-FFF2-40B4-BE49-F238E27FC236}">
                <a16:creationId xmlns:a16="http://schemas.microsoft.com/office/drawing/2014/main" id="{E6A22827-F3B6-606E-44F4-BA517CEC8772}"/>
              </a:ext>
            </a:extLst>
          </p:cNvPr>
          <p:cNvSpPr/>
          <p:nvPr/>
        </p:nvSpPr>
        <p:spPr>
          <a:xfrm>
            <a:off x="10363215" y="6084708"/>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EVALUATION</a:t>
            </a:r>
          </a:p>
        </p:txBody>
      </p:sp>
      <p:pic>
        <p:nvPicPr>
          <p:cNvPr id="14" name="Picture 13">
            <a:extLst>
              <a:ext uri="{FF2B5EF4-FFF2-40B4-BE49-F238E27FC236}">
                <a16:creationId xmlns:a16="http://schemas.microsoft.com/office/drawing/2014/main" id="{2DCF3A30-B340-884C-71B9-E1E07A430E21}"/>
              </a:ext>
            </a:extLst>
          </p:cNvPr>
          <p:cNvPicPr>
            <a:picLocks noChangeAspect="1"/>
          </p:cNvPicPr>
          <p:nvPr/>
        </p:nvPicPr>
        <p:blipFill>
          <a:blip r:embed="rId2"/>
          <a:stretch>
            <a:fillRect/>
          </a:stretch>
        </p:blipFill>
        <p:spPr>
          <a:xfrm>
            <a:off x="372550" y="1690155"/>
            <a:ext cx="11413067" cy="3477690"/>
          </a:xfrm>
          <a:prstGeom prst="rect">
            <a:avLst/>
          </a:prstGeom>
          <a:ln>
            <a:solidFill>
              <a:schemeClr val="tx1"/>
            </a:solidFill>
          </a:ln>
        </p:spPr>
      </p:pic>
      <p:sp>
        <p:nvSpPr>
          <p:cNvPr id="16" name="TextBox 15">
            <a:extLst>
              <a:ext uri="{FF2B5EF4-FFF2-40B4-BE49-F238E27FC236}">
                <a16:creationId xmlns:a16="http://schemas.microsoft.com/office/drawing/2014/main" id="{F48BEEE9-F2B9-A297-1363-4B6749DF5D70}"/>
              </a:ext>
            </a:extLst>
          </p:cNvPr>
          <p:cNvSpPr txBox="1"/>
          <p:nvPr/>
        </p:nvSpPr>
        <p:spPr>
          <a:xfrm>
            <a:off x="2941435" y="183035"/>
            <a:ext cx="6334539" cy="369332"/>
          </a:xfrm>
          <a:prstGeom prst="rect">
            <a:avLst/>
          </a:prstGeom>
          <a:noFill/>
        </p:spPr>
        <p:txBody>
          <a:bodyPr wrap="square" rtlCol="0">
            <a:spAutoFit/>
          </a:bodyPr>
          <a:lstStyle/>
          <a:p>
            <a:pPr algn="ctr"/>
            <a:r>
              <a:rPr lang="en-US" dirty="0">
                <a:solidFill>
                  <a:schemeClr val="bg2">
                    <a:lumMod val="75000"/>
                  </a:schemeClr>
                </a:solidFill>
              </a:rPr>
              <a:t>P A R T  A :  U N S U P E R V I S E D   L E A R N I N G</a:t>
            </a:r>
          </a:p>
        </p:txBody>
      </p:sp>
    </p:spTree>
    <p:extLst>
      <p:ext uri="{BB962C8B-B14F-4D97-AF65-F5344CB8AC3E}">
        <p14:creationId xmlns:p14="http://schemas.microsoft.com/office/powerpoint/2010/main" val="37934099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314F955-0FA8-28BC-94CB-BAD208AD5D0E}"/>
              </a:ext>
            </a:extLst>
          </p:cNvPr>
          <p:cNvSpPr/>
          <p:nvPr/>
        </p:nvSpPr>
        <p:spPr>
          <a:xfrm>
            <a:off x="428977" y="6084712"/>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50000"/>
                  </a:schemeClr>
                </a:solidFill>
                <a:latin typeface="Bebas Neue" panose="020B0606020202050201" pitchFamily="34" charset="77"/>
              </a:rPr>
              <a:t>IMPORT DATA</a:t>
            </a:r>
          </a:p>
        </p:txBody>
      </p:sp>
      <p:sp>
        <p:nvSpPr>
          <p:cNvPr id="7" name="Rounded Rectangle 6">
            <a:extLst>
              <a:ext uri="{FF2B5EF4-FFF2-40B4-BE49-F238E27FC236}">
                <a16:creationId xmlns:a16="http://schemas.microsoft.com/office/drawing/2014/main" id="{228769D6-887F-E09E-24F2-D488A28C10E5}"/>
              </a:ext>
            </a:extLst>
          </p:cNvPr>
          <p:cNvSpPr/>
          <p:nvPr/>
        </p:nvSpPr>
        <p:spPr>
          <a:xfrm>
            <a:off x="2087030" y="6084708"/>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50000"/>
                  </a:schemeClr>
                </a:solidFill>
                <a:latin typeface="Bebas Neue" panose="020B0606020202050201" pitchFamily="34" charset="77"/>
              </a:rPr>
              <a:t>FEATURES ENGINEERING</a:t>
            </a:r>
          </a:p>
        </p:txBody>
      </p:sp>
      <p:sp>
        <p:nvSpPr>
          <p:cNvPr id="9" name="Rounded Rectangle 8">
            <a:extLst>
              <a:ext uri="{FF2B5EF4-FFF2-40B4-BE49-F238E27FC236}">
                <a16:creationId xmlns:a16="http://schemas.microsoft.com/office/drawing/2014/main" id="{10D7FFB0-EF31-7E32-D566-126ADDF9654E}"/>
              </a:ext>
            </a:extLst>
          </p:cNvPr>
          <p:cNvSpPr/>
          <p:nvPr/>
        </p:nvSpPr>
        <p:spPr>
          <a:xfrm>
            <a:off x="5397504" y="6086649"/>
            <a:ext cx="1422402" cy="560564"/>
          </a:xfrm>
          <a:prstGeom prst="round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bg1"/>
                </a:solidFill>
                <a:latin typeface="Bebas Neue" panose="020B0606020202050201" pitchFamily="34" charset="77"/>
              </a:rPr>
              <a:t>CNN MODEL</a:t>
            </a:r>
            <a:endParaRPr lang="en-US" sz="2000" dirty="0">
              <a:solidFill>
                <a:schemeClr val="bg1"/>
              </a:solidFill>
              <a:latin typeface="Bebas Neue" panose="020B0606020202050201" pitchFamily="34" charset="77"/>
            </a:endParaRPr>
          </a:p>
        </p:txBody>
      </p:sp>
      <p:sp>
        <p:nvSpPr>
          <p:cNvPr id="10" name="Rounded Rectangle 9">
            <a:extLst>
              <a:ext uri="{FF2B5EF4-FFF2-40B4-BE49-F238E27FC236}">
                <a16:creationId xmlns:a16="http://schemas.microsoft.com/office/drawing/2014/main" id="{0C484526-3E90-1426-9052-DA408CD07CFF}"/>
              </a:ext>
            </a:extLst>
          </p:cNvPr>
          <p:cNvSpPr/>
          <p:nvPr/>
        </p:nvSpPr>
        <p:spPr>
          <a:xfrm>
            <a:off x="7052741" y="6084708"/>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50000"/>
                  </a:schemeClr>
                </a:solidFill>
                <a:latin typeface="Bebas Neue" panose="020B0606020202050201" pitchFamily="34" charset="77"/>
              </a:rPr>
              <a:t>HYPERPARAMETER TUNING</a:t>
            </a:r>
          </a:p>
        </p:txBody>
      </p:sp>
      <p:sp>
        <p:nvSpPr>
          <p:cNvPr id="11" name="Rounded Rectangle 10">
            <a:extLst>
              <a:ext uri="{FF2B5EF4-FFF2-40B4-BE49-F238E27FC236}">
                <a16:creationId xmlns:a16="http://schemas.microsoft.com/office/drawing/2014/main" id="{8387284E-A84D-BF15-3BA0-F73936721E63}"/>
              </a:ext>
            </a:extLst>
          </p:cNvPr>
          <p:cNvSpPr/>
          <p:nvPr/>
        </p:nvSpPr>
        <p:spPr>
          <a:xfrm>
            <a:off x="8707978" y="6084708"/>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50000"/>
                  </a:schemeClr>
                </a:solidFill>
                <a:latin typeface="Bebas Neue" panose="020B0606020202050201" pitchFamily="34" charset="77"/>
              </a:rPr>
              <a:t>EVALUATION</a:t>
            </a:r>
          </a:p>
        </p:txBody>
      </p:sp>
      <p:sp>
        <p:nvSpPr>
          <p:cNvPr id="12" name="Rounded Rectangle 11">
            <a:extLst>
              <a:ext uri="{FF2B5EF4-FFF2-40B4-BE49-F238E27FC236}">
                <a16:creationId xmlns:a16="http://schemas.microsoft.com/office/drawing/2014/main" id="{E6A22827-F3B6-606E-44F4-BA517CEC8772}"/>
              </a:ext>
            </a:extLst>
          </p:cNvPr>
          <p:cNvSpPr/>
          <p:nvPr/>
        </p:nvSpPr>
        <p:spPr>
          <a:xfrm>
            <a:off x="10363215" y="6084708"/>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accent6">
                    <a:lumMod val="50000"/>
                  </a:schemeClr>
                </a:solidFill>
                <a:latin typeface="Bebas Neue" panose="020B0606020202050201" pitchFamily="34" charset="77"/>
              </a:rPr>
              <a:t>MAKiNG</a:t>
            </a:r>
            <a:r>
              <a:rPr lang="en-US" sz="2000" dirty="0">
                <a:solidFill>
                  <a:schemeClr val="accent6">
                    <a:lumMod val="50000"/>
                  </a:schemeClr>
                </a:solidFill>
                <a:latin typeface="Bebas Neue" panose="020B0606020202050201" pitchFamily="34" charset="77"/>
              </a:rPr>
              <a:t> PREDICTIONS</a:t>
            </a:r>
          </a:p>
        </p:txBody>
      </p:sp>
      <p:sp>
        <p:nvSpPr>
          <p:cNvPr id="16" name="TextBox 15">
            <a:extLst>
              <a:ext uri="{FF2B5EF4-FFF2-40B4-BE49-F238E27FC236}">
                <a16:creationId xmlns:a16="http://schemas.microsoft.com/office/drawing/2014/main" id="{F48BEEE9-F2B9-A297-1363-4B6749DF5D70}"/>
              </a:ext>
            </a:extLst>
          </p:cNvPr>
          <p:cNvSpPr txBox="1"/>
          <p:nvPr/>
        </p:nvSpPr>
        <p:spPr>
          <a:xfrm>
            <a:off x="2941435" y="183035"/>
            <a:ext cx="6334539" cy="369332"/>
          </a:xfrm>
          <a:prstGeom prst="rect">
            <a:avLst/>
          </a:prstGeom>
          <a:noFill/>
        </p:spPr>
        <p:txBody>
          <a:bodyPr wrap="square" rtlCol="0">
            <a:spAutoFit/>
          </a:bodyPr>
          <a:lstStyle/>
          <a:p>
            <a:pPr algn="ctr"/>
            <a:r>
              <a:rPr lang="en-US" dirty="0">
                <a:solidFill>
                  <a:schemeClr val="bg2">
                    <a:lumMod val="75000"/>
                  </a:schemeClr>
                </a:solidFill>
              </a:rPr>
              <a:t>P A R T  B :  D E E P   L E A R N I N G</a:t>
            </a:r>
          </a:p>
        </p:txBody>
      </p:sp>
      <p:sp>
        <p:nvSpPr>
          <p:cNvPr id="2" name="Rounded Rectangle 1">
            <a:extLst>
              <a:ext uri="{FF2B5EF4-FFF2-40B4-BE49-F238E27FC236}">
                <a16:creationId xmlns:a16="http://schemas.microsoft.com/office/drawing/2014/main" id="{F1598125-AC14-85C3-30C3-9070090A0A3D}"/>
              </a:ext>
            </a:extLst>
          </p:cNvPr>
          <p:cNvSpPr/>
          <p:nvPr/>
        </p:nvSpPr>
        <p:spPr>
          <a:xfrm>
            <a:off x="3742267" y="6084708"/>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50000"/>
                  </a:schemeClr>
                </a:solidFill>
                <a:latin typeface="Bebas Neue" panose="020B0606020202050201" pitchFamily="34" charset="77"/>
              </a:rPr>
              <a:t>SIMPLE MODEL</a:t>
            </a:r>
          </a:p>
        </p:txBody>
      </p:sp>
      <p:pic>
        <p:nvPicPr>
          <p:cNvPr id="21506" name="Picture 2">
            <a:extLst>
              <a:ext uri="{FF2B5EF4-FFF2-40B4-BE49-F238E27FC236}">
                <a16:creationId xmlns:a16="http://schemas.microsoft.com/office/drawing/2014/main" id="{28689755-2BB1-C3E5-A6FF-4F6C4D890B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3468" y="1940841"/>
            <a:ext cx="3771743" cy="2501954"/>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a:extLst>
              <a:ext uri="{FF2B5EF4-FFF2-40B4-BE49-F238E27FC236}">
                <a16:creationId xmlns:a16="http://schemas.microsoft.com/office/drawing/2014/main" id="{BBB41E78-CAD5-68E3-B9B9-FE8807ED3A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2445" y="1962775"/>
            <a:ext cx="3672702" cy="248002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1DC3470-55C8-2BFC-6B57-6AE38CC2EC46}"/>
              </a:ext>
            </a:extLst>
          </p:cNvPr>
          <p:cNvSpPr txBox="1"/>
          <p:nvPr/>
        </p:nvSpPr>
        <p:spPr>
          <a:xfrm>
            <a:off x="2844436" y="5332081"/>
            <a:ext cx="6528535" cy="523220"/>
          </a:xfrm>
          <a:prstGeom prst="rect">
            <a:avLst/>
          </a:prstGeom>
          <a:noFill/>
          <a:ln>
            <a:solidFill>
              <a:schemeClr val="tx1"/>
            </a:solidFill>
          </a:ln>
        </p:spPr>
        <p:txBody>
          <a:bodyPr wrap="square" rtlCol="0">
            <a:spAutoFit/>
          </a:bodyPr>
          <a:lstStyle/>
          <a:p>
            <a:pPr algn="ctr"/>
            <a:r>
              <a:rPr lang="en-US" sz="2800" u="sng" dirty="0">
                <a:solidFill>
                  <a:schemeClr val="accent6">
                    <a:lumMod val="50000"/>
                  </a:schemeClr>
                </a:solidFill>
                <a:latin typeface="Bebas Neue" panose="020B0606020202050201" pitchFamily="34" charset="77"/>
              </a:rPr>
              <a:t>Accuracy: 92.19%       |        baseline error: 7.81%</a:t>
            </a:r>
          </a:p>
        </p:txBody>
      </p:sp>
      <p:pic>
        <p:nvPicPr>
          <p:cNvPr id="8" name="Picture 7">
            <a:extLst>
              <a:ext uri="{FF2B5EF4-FFF2-40B4-BE49-F238E27FC236}">
                <a16:creationId xmlns:a16="http://schemas.microsoft.com/office/drawing/2014/main" id="{CCD9D79A-736F-DD1F-A8CA-79E07025B0CE}"/>
              </a:ext>
            </a:extLst>
          </p:cNvPr>
          <p:cNvPicPr>
            <a:picLocks noChangeAspect="1"/>
          </p:cNvPicPr>
          <p:nvPr/>
        </p:nvPicPr>
        <p:blipFill>
          <a:blip r:embed="rId5"/>
          <a:stretch>
            <a:fillRect/>
          </a:stretch>
        </p:blipFill>
        <p:spPr>
          <a:xfrm>
            <a:off x="257528" y="2905582"/>
            <a:ext cx="4102437" cy="512804"/>
          </a:xfrm>
          <a:prstGeom prst="rect">
            <a:avLst/>
          </a:prstGeom>
          <a:ln>
            <a:solidFill>
              <a:schemeClr val="tx1"/>
            </a:solidFill>
          </a:ln>
        </p:spPr>
      </p:pic>
    </p:spTree>
    <p:extLst>
      <p:ext uri="{BB962C8B-B14F-4D97-AF65-F5344CB8AC3E}">
        <p14:creationId xmlns:p14="http://schemas.microsoft.com/office/powerpoint/2010/main" val="543687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314F955-0FA8-28BC-94CB-BAD208AD5D0E}"/>
              </a:ext>
            </a:extLst>
          </p:cNvPr>
          <p:cNvSpPr/>
          <p:nvPr/>
        </p:nvSpPr>
        <p:spPr>
          <a:xfrm>
            <a:off x="428977" y="6084712"/>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50000"/>
                  </a:schemeClr>
                </a:solidFill>
                <a:latin typeface="Bebas Neue" panose="020B0606020202050201" pitchFamily="34" charset="77"/>
              </a:rPr>
              <a:t>IMPORT DATA</a:t>
            </a:r>
          </a:p>
        </p:txBody>
      </p:sp>
      <p:sp>
        <p:nvSpPr>
          <p:cNvPr id="7" name="Rounded Rectangle 6">
            <a:extLst>
              <a:ext uri="{FF2B5EF4-FFF2-40B4-BE49-F238E27FC236}">
                <a16:creationId xmlns:a16="http://schemas.microsoft.com/office/drawing/2014/main" id="{228769D6-887F-E09E-24F2-D488A28C10E5}"/>
              </a:ext>
            </a:extLst>
          </p:cNvPr>
          <p:cNvSpPr/>
          <p:nvPr/>
        </p:nvSpPr>
        <p:spPr>
          <a:xfrm>
            <a:off x="2087030" y="6084708"/>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50000"/>
                  </a:schemeClr>
                </a:solidFill>
                <a:latin typeface="Bebas Neue" panose="020B0606020202050201" pitchFamily="34" charset="77"/>
              </a:rPr>
              <a:t>FEATURES ENGINEERING</a:t>
            </a:r>
          </a:p>
        </p:txBody>
      </p:sp>
      <p:sp>
        <p:nvSpPr>
          <p:cNvPr id="10" name="Rounded Rectangle 9">
            <a:extLst>
              <a:ext uri="{FF2B5EF4-FFF2-40B4-BE49-F238E27FC236}">
                <a16:creationId xmlns:a16="http://schemas.microsoft.com/office/drawing/2014/main" id="{0C484526-3E90-1426-9052-DA408CD07CFF}"/>
              </a:ext>
            </a:extLst>
          </p:cNvPr>
          <p:cNvSpPr/>
          <p:nvPr/>
        </p:nvSpPr>
        <p:spPr>
          <a:xfrm>
            <a:off x="7052741" y="6084708"/>
            <a:ext cx="1422402" cy="560564"/>
          </a:xfrm>
          <a:prstGeom prst="round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Bebas Neue" panose="020B0606020202050201" pitchFamily="34" charset="77"/>
              </a:rPr>
              <a:t>HYPERPARAMETER TUNING</a:t>
            </a:r>
          </a:p>
        </p:txBody>
      </p:sp>
      <p:sp>
        <p:nvSpPr>
          <p:cNvPr id="11" name="Rounded Rectangle 10">
            <a:extLst>
              <a:ext uri="{FF2B5EF4-FFF2-40B4-BE49-F238E27FC236}">
                <a16:creationId xmlns:a16="http://schemas.microsoft.com/office/drawing/2014/main" id="{8387284E-A84D-BF15-3BA0-F73936721E63}"/>
              </a:ext>
            </a:extLst>
          </p:cNvPr>
          <p:cNvSpPr/>
          <p:nvPr/>
        </p:nvSpPr>
        <p:spPr>
          <a:xfrm>
            <a:off x="8707978" y="6084708"/>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50000"/>
                  </a:schemeClr>
                </a:solidFill>
                <a:latin typeface="Bebas Neue" panose="020B0606020202050201" pitchFamily="34" charset="77"/>
              </a:rPr>
              <a:t>EVALUATION</a:t>
            </a:r>
          </a:p>
        </p:txBody>
      </p:sp>
      <p:sp>
        <p:nvSpPr>
          <p:cNvPr id="12" name="Rounded Rectangle 11">
            <a:extLst>
              <a:ext uri="{FF2B5EF4-FFF2-40B4-BE49-F238E27FC236}">
                <a16:creationId xmlns:a16="http://schemas.microsoft.com/office/drawing/2014/main" id="{E6A22827-F3B6-606E-44F4-BA517CEC8772}"/>
              </a:ext>
            </a:extLst>
          </p:cNvPr>
          <p:cNvSpPr/>
          <p:nvPr/>
        </p:nvSpPr>
        <p:spPr>
          <a:xfrm>
            <a:off x="10363215" y="6084708"/>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accent6">
                    <a:lumMod val="50000"/>
                  </a:schemeClr>
                </a:solidFill>
                <a:latin typeface="Bebas Neue" panose="020B0606020202050201" pitchFamily="34" charset="77"/>
              </a:rPr>
              <a:t>MAKiNG</a:t>
            </a:r>
            <a:r>
              <a:rPr lang="en-US" sz="2000" dirty="0">
                <a:solidFill>
                  <a:schemeClr val="accent6">
                    <a:lumMod val="50000"/>
                  </a:schemeClr>
                </a:solidFill>
                <a:latin typeface="Bebas Neue" panose="020B0606020202050201" pitchFamily="34" charset="77"/>
              </a:rPr>
              <a:t> PREDICTIONS</a:t>
            </a:r>
          </a:p>
        </p:txBody>
      </p:sp>
      <p:sp>
        <p:nvSpPr>
          <p:cNvPr id="16" name="TextBox 15">
            <a:extLst>
              <a:ext uri="{FF2B5EF4-FFF2-40B4-BE49-F238E27FC236}">
                <a16:creationId xmlns:a16="http://schemas.microsoft.com/office/drawing/2014/main" id="{F48BEEE9-F2B9-A297-1363-4B6749DF5D70}"/>
              </a:ext>
            </a:extLst>
          </p:cNvPr>
          <p:cNvSpPr txBox="1"/>
          <p:nvPr/>
        </p:nvSpPr>
        <p:spPr>
          <a:xfrm>
            <a:off x="2941435" y="183035"/>
            <a:ext cx="6334539" cy="369332"/>
          </a:xfrm>
          <a:prstGeom prst="rect">
            <a:avLst/>
          </a:prstGeom>
          <a:noFill/>
        </p:spPr>
        <p:txBody>
          <a:bodyPr wrap="square" rtlCol="0">
            <a:spAutoFit/>
          </a:bodyPr>
          <a:lstStyle/>
          <a:p>
            <a:pPr algn="ctr"/>
            <a:r>
              <a:rPr lang="en-US" dirty="0">
                <a:solidFill>
                  <a:schemeClr val="bg2">
                    <a:lumMod val="75000"/>
                  </a:schemeClr>
                </a:solidFill>
              </a:rPr>
              <a:t>P A R T  B :  D E E P   L E A R N I N G</a:t>
            </a:r>
          </a:p>
        </p:txBody>
      </p:sp>
      <p:sp>
        <p:nvSpPr>
          <p:cNvPr id="2" name="Rounded Rectangle 1">
            <a:extLst>
              <a:ext uri="{FF2B5EF4-FFF2-40B4-BE49-F238E27FC236}">
                <a16:creationId xmlns:a16="http://schemas.microsoft.com/office/drawing/2014/main" id="{F1598125-AC14-85C3-30C3-9070090A0A3D}"/>
              </a:ext>
            </a:extLst>
          </p:cNvPr>
          <p:cNvSpPr/>
          <p:nvPr/>
        </p:nvSpPr>
        <p:spPr>
          <a:xfrm>
            <a:off x="3742267" y="6084708"/>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50000"/>
                  </a:schemeClr>
                </a:solidFill>
                <a:latin typeface="Bebas Neue" panose="020B0606020202050201" pitchFamily="34" charset="77"/>
              </a:rPr>
              <a:t>SIMPLE MODEL</a:t>
            </a:r>
          </a:p>
        </p:txBody>
      </p:sp>
      <p:sp>
        <p:nvSpPr>
          <p:cNvPr id="5" name="Rounded Rectangle 4">
            <a:extLst>
              <a:ext uri="{FF2B5EF4-FFF2-40B4-BE49-F238E27FC236}">
                <a16:creationId xmlns:a16="http://schemas.microsoft.com/office/drawing/2014/main" id="{A10366F0-416F-B47E-785F-C9E244E1A57E}"/>
              </a:ext>
            </a:extLst>
          </p:cNvPr>
          <p:cNvSpPr/>
          <p:nvPr/>
        </p:nvSpPr>
        <p:spPr>
          <a:xfrm>
            <a:off x="5397504" y="6086649"/>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accent6">
                    <a:lumMod val="50000"/>
                  </a:schemeClr>
                </a:solidFill>
                <a:latin typeface="Bebas Neue" panose="020B0606020202050201" pitchFamily="34" charset="77"/>
              </a:rPr>
              <a:t>CNN MODEL</a:t>
            </a:r>
            <a:endParaRPr lang="en-US" sz="2000" dirty="0">
              <a:solidFill>
                <a:schemeClr val="accent6">
                  <a:lumMod val="50000"/>
                </a:schemeClr>
              </a:solidFill>
              <a:latin typeface="Bebas Neue" panose="020B0606020202050201" pitchFamily="34" charset="77"/>
            </a:endParaRPr>
          </a:p>
        </p:txBody>
      </p:sp>
      <p:pic>
        <p:nvPicPr>
          <p:cNvPr id="13" name="Picture 12">
            <a:extLst>
              <a:ext uri="{FF2B5EF4-FFF2-40B4-BE49-F238E27FC236}">
                <a16:creationId xmlns:a16="http://schemas.microsoft.com/office/drawing/2014/main" id="{F2D9A746-2021-94E1-70A7-F6C01468B8F1}"/>
              </a:ext>
            </a:extLst>
          </p:cNvPr>
          <p:cNvPicPr>
            <a:picLocks noChangeAspect="1"/>
          </p:cNvPicPr>
          <p:nvPr/>
        </p:nvPicPr>
        <p:blipFill>
          <a:blip r:embed="rId3"/>
          <a:stretch>
            <a:fillRect/>
          </a:stretch>
        </p:blipFill>
        <p:spPr>
          <a:xfrm>
            <a:off x="5906121" y="2269638"/>
            <a:ext cx="5879496" cy="1616305"/>
          </a:xfrm>
          <a:prstGeom prst="rect">
            <a:avLst/>
          </a:prstGeom>
          <a:ln>
            <a:solidFill>
              <a:schemeClr val="tx1"/>
            </a:solidFill>
          </a:ln>
        </p:spPr>
      </p:pic>
      <p:pic>
        <p:nvPicPr>
          <p:cNvPr id="15" name="Picture 14">
            <a:extLst>
              <a:ext uri="{FF2B5EF4-FFF2-40B4-BE49-F238E27FC236}">
                <a16:creationId xmlns:a16="http://schemas.microsoft.com/office/drawing/2014/main" id="{01D4EC93-500D-3F37-C9F3-471342E28E7F}"/>
              </a:ext>
            </a:extLst>
          </p:cNvPr>
          <p:cNvPicPr>
            <a:picLocks noChangeAspect="1"/>
          </p:cNvPicPr>
          <p:nvPr/>
        </p:nvPicPr>
        <p:blipFill>
          <a:blip r:embed="rId4"/>
          <a:stretch>
            <a:fillRect/>
          </a:stretch>
        </p:blipFill>
        <p:spPr>
          <a:xfrm>
            <a:off x="637427" y="2269638"/>
            <a:ext cx="4883108" cy="1501877"/>
          </a:xfrm>
          <a:prstGeom prst="rect">
            <a:avLst/>
          </a:prstGeom>
          <a:ln>
            <a:solidFill>
              <a:schemeClr val="tx1"/>
            </a:solidFill>
          </a:ln>
        </p:spPr>
      </p:pic>
      <p:pic>
        <p:nvPicPr>
          <p:cNvPr id="18" name="Picture 17">
            <a:extLst>
              <a:ext uri="{FF2B5EF4-FFF2-40B4-BE49-F238E27FC236}">
                <a16:creationId xmlns:a16="http://schemas.microsoft.com/office/drawing/2014/main" id="{FB8A429C-FE08-43F7-63DE-9B50B91E3949}"/>
              </a:ext>
            </a:extLst>
          </p:cNvPr>
          <p:cNvPicPr>
            <a:picLocks noChangeAspect="1"/>
          </p:cNvPicPr>
          <p:nvPr/>
        </p:nvPicPr>
        <p:blipFill>
          <a:blip r:embed="rId5"/>
          <a:stretch>
            <a:fillRect/>
          </a:stretch>
        </p:blipFill>
        <p:spPr>
          <a:xfrm>
            <a:off x="637427" y="3858220"/>
            <a:ext cx="3104840" cy="619294"/>
          </a:xfrm>
          <a:prstGeom prst="rect">
            <a:avLst/>
          </a:prstGeom>
          <a:ln>
            <a:solidFill>
              <a:schemeClr val="tx1"/>
            </a:solidFill>
          </a:ln>
        </p:spPr>
      </p:pic>
      <p:sp>
        <p:nvSpPr>
          <p:cNvPr id="19" name="Rectangle 18">
            <a:extLst>
              <a:ext uri="{FF2B5EF4-FFF2-40B4-BE49-F238E27FC236}">
                <a16:creationId xmlns:a16="http://schemas.microsoft.com/office/drawing/2014/main" id="{C40B2120-4D7D-C4A6-C263-ECF7ACEE6BBD}"/>
              </a:ext>
            </a:extLst>
          </p:cNvPr>
          <p:cNvSpPr/>
          <p:nvPr/>
        </p:nvSpPr>
        <p:spPr>
          <a:xfrm>
            <a:off x="5945877" y="3551583"/>
            <a:ext cx="2543614" cy="321108"/>
          </a:xfrm>
          <a:prstGeom prst="rect">
            <a:avLst/>
          </a:prstGeom>
          <a:solidFill>
            <a:srgbClr val="FFFF00">
              <a:alpha val="49167"/>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D24313C-00F4-6EE8-9E08-EA4A7C442A5E}"/>
              </a:ext>
            </a:extLst>
          </p:cNvPr>
          <p:cNvSpPr txBox="1"/>
          <p:nvPr/>
        </p:nvSpPr>
        <p:spPr>
          <a:xfrm>
            <a:off x="5945877" y="4323342"/>
            <a:ext cx="3714293" cy="1015663"/>
          </a:xfrm>
          <a:prstGeom prst="rect">
            <a:avLst/>
          </a:prstGeom>
          <a:noFill/>
          <a:ln>
            <a:solidFill>
              <a:schemeClr val="tx1"/>
            </a:solidFill>
          </a:ln>
        </p:spPr>
        <p:txBody>
          <a:bodyPr wrap="square" rtlCol="0">
            <a:spAutoFit/>
          </a:bodyPr>
          <a:lstStyle/>
          <a:p>
            <a:r>
              <a:rPr lang="en-US" sz="2000" dirty="0">
                <a:solidFill>
                  <a:schemeClr val="accent6">
                    <a:lumMod val="50000"/>
                  </a:schemeClr>
                </a:solidFill>
                <a:latin typeface="Bebas Neue" panose="020B0606020202050201" pitchFamily="34" charset="77"/>
              </a:rPr>
              <a:t>Most optimal:</a:t>
            </a:r>
          </a:p>
          <a:p>
            <a:pPr marL="457200" indent="-457200">
              <a:buFontTx/>
              <a:buChar char="-"/>
            </a:pPr>
            <a:r>
              <a:rPr lang="en-US" sz="2000" dirty="0">
                <a:solidFill>
                  <a:schemeClr val="accent6">
                    <a:lumMod val="50000"/>
                  </a:schemeClr>
                </a:solidFill>
                <a:latin typeface="Bebas Neue" panose="020B0606020202050201" pitchFamily="34" charset="77"/>
              </a:rPr>
              <a:t>Batch size: 200</a:t>
            </a:r>
          </a:p>
          <a:p>
            <a:pPr marL="457200" indent="-457200">
              <a:buFontTx/>
              <a:buChar char="-"/>
            </a:pPr>
            <a:r>
              <a:rPr lang="en-US" sz="2000" dirty="0">
                <a:solidFill>
                  <a:schemeClr val="accent6">
                    <a:lumMod val="50000"/>
                  </a:schemeClr>
                </a:solidFill>
                <a:latin typeface="Bebas Neue" panose="020B0606020202050201" pitchFamily="34" charset="77"/>
              </a:rPr>
              <a:t>Epochs: 20</a:t>
            </a:r>
          </a:p>
        </p:txBody>
      </p:sp>
    </p:spTree>
    <p:extLst>
      <p:ext uri="{BB962C8B-B14F-4D97-AF65-F5344CB8AC3E}">
        <p14:creationId xmlns:p14="http://schemas.microsoft.com/office/powerpoint/2010/main" val="32275368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314F955-0FA8-28BC-94CB-BAD208AD5D0E}"/>
              </a:ext>
            </a:extLst>
          </p:cNvPr>
          <p:cNvSpPr/>
          <p:nvPr/>
        </p:nvSpPr>
        <p:spPr>
          <a:xfrm>
            <a:off x="428977" y="6084712"/>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50000"/>
                  </a:schemeClr>
                </a:solidFill>
                <a:latin typeface="Bebas Neue" panose="020B0606020202050201" pitchFamily="34" charset="77"/>
              </a:rPr>
              <a:t>IMPORT DATA</a:t>
            </a:r>
          </a:p>
        </p:txBody>
      </p:sp>
      <p:sp>
        <p:nvSpPr>
          <p:cNvPr id="7" name="Rounded Rectangle 6">
            <a:extLst>
              <a:ext uri="{FF2B5EF4-FFF2-40B4-BE49-F238E27FC236}">
                <a16:creationId xmlns:a16="http://schemas.microsoft.com/office/drawing/2014/main" id="{228769D6-887F-E09E-24F2-D488A28C10E5}"/>
              </a:ext>
            </a:extLst>
          </p:cNvPr>
          <p:cNvSpPr/>
          <p:nvPr/>
        </p:nvSpPr>
        <p:spPr>
          <a:xfrm>
            <a:off x="2087030" y="6084708"/>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50000"/>
                  </a:schemeClr>
                </a:solidFill>
                <a:latin typeface="Bebas Neue" panose="020B0606020202050201" pitchFamily="34" charset="77"/>
              </a:rPr>
              <a:t>FEATURES ENGINEERING</a:t>
            </a:r>
          </a:p>
        </p:txBody>
      </p:sp>
      <p:sp>
        <p:nvSpPr>
          <p:cNvPr id="10" name="Rounded Rectangle 9">
            <a:extLst>
              <a:ext uri="{FF2B5EF4-FFF2-40B4-BE49-F238E27FC236}">
                <a16:creationId xmlns:a16="http://schemas.microsoft.com/office/drawing/2014/main" id="{0C484526-3E90-1426-9052-DA408CD07CFF}"/>
              </a:ext>
            </a:extLst>
          </p:cNvPr>
          <p:cNvSpPr/>
          <p:nvPr/>
        </p:nvSpPr>
        <p:spPr>
          <a:xfrm>
            <a:off x="7052741" y="6084708"/>
            <a:ext cx="1422402" cy="560564"/>
          </a:xfrm>
          <a:prstGeom prst="round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Bebas Neue" panose="020B0606020202050201" pitchFamily="34" charset="77"/>
              </a:rPr>
              <a:t>HYPERPARAMETER TUNING</a:t>
            </a:r>
          </a:p>
        </p:txBody>
      </p:sp>
      <p:sp>
        <p:nvSpPr>
          <p:cNvPr id="11" name="Rounded Rectangle 10">
            <a:extLst>
              <a:ext uri="{FF2B5EF4-FFF2-40B4-BE49-F238E27FC236}">
                <a16:creationId xmlns:a16="http://schemas.microsoft.com/office/drawing/2014/main" id="{8387284E-A84D-BF15-3BA0-F73936721E63}"/>
              </a:ext>
            </a:extLst>
          </p:cNvPr>
          <p:cNvSpPr/>
          <p:nvPr/>
        </p:nvSpPr>
        <p:spPr>
          <a:xfrm>
            <a:off x="8707978" y="6084708"/>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50000"/>
                  </a:schemeClr>
                </a:solidFill>
                <a:latin typeface="Bebas Neue" panose="020B0606020202050201" pitchFamily="34" charset="77"/>
              </a:rPr>
              <a:t>EVALUATION</a:t>
            </a:r>
          </a:p>
        </p:txBody>
      </p:sp>
      <p:sp>
        <p:nvSpPr>
          <p:cNvPr id="12" name="Rounded Rectangle 11">
            <a:extLst>
              <a:ext uri="{FF2B5EF4-FFF2-40B4-BE49-F238E27FC236}">
                <a16:creationId xmlns:a16="http://schemas.microsoft.com/office/drawing/2014/main" id="{E6A22827-F3B6-606E-44F4-BA517CEC8772}"/>
              </a:ext>
            </a:extLst>
          </p:cNvPr>
          <p:cNvSpPr/>
          <p:nvPr/>
        </p:nvSpPr>
        <p:spPr>
          <a:xfrm>
            <a:off x="10363215" y="6084708"/>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accent6">
                    <a:lumMod val="50000"/>
                  </a:schemeClr>
                </a:solidFill>
                <a:latin typeface="Bebas Neue" panose="020B0606020202050201" pitchFamily="34" charset="77"/>
              </a:rPr>
              <a:t>MAKiNG</a:t>
            </a:r>
            <a:r>
              <a:rPr lang="en-US" sz="2000" dirty="0">
                <a:solidFill>
                  <a:schemeClr val="accent6">
                    <a:lumMod val="50000"/>
                  </a:schemeClr>
                </a:solidFill>
                <a:latin typeface="Bebas Neue" panose="020B0606020202050201" pitchFamily="34" charset="77"/>
              </a:rPr>
              <a:t> PREDICTIONS</a:t>
            </a:r>
          </a:p>
        </p:txBody>
      </p:sp>
      <p:sp>
        <p:nvSpPr>
          <p:cNvPr id="16" name="TextBox 15">
            <a:extLst>
              <a:ext uri="{FF2B5EF4-FFF2-40B4-BE49-F238E27FC236}">
                <a16:creationId xmlns:a16="http://schemas.microsoft.com/office/drawing/2014/main" id="{F48BEEE9-F2B9-A297-1363-4B6749DF5D70}"/>
              </a:ext>
            </a:extLst>
          </p:cNvPr>
          <p:cNvSpPr txBox="1"/>
          <p:nvPr/>
        </p:nvSpPr>
        <p:spPr>
          <a:xfrm>
            <a:off x="2941435" y="183035"/>
            <a:ext cx="6334539" cy="369332"/>
          </a:xfrm>
          <a:prstGeom prst="rect">
            <a:avLst/>
          </a:prstGeom>
          <a:noFill/>
        </p:spPr>
        <p:txBody>
          <a:bodyPr wrap="square" rtlCol="0">
            <a:spAutoFit/>
          </a:bodyPr>
          <a:lstStyle/>
          <a:p>
            <a:pPr algn="ctr"/>
            <a:r>
              <a:rPr lang="en-US" dirty="0">
                <a:solidFill>
                  <a:schemeClr val="bg2">
                    <a:lumMod val="75000"/>
                  </a:schemeClr>
                </a:solidFill>
              </a:rPr>
              <a:t>P A R T  B :  D E E P   L E A R N I N G</a:t>
            </a:r>
          </a:p>
        </p:txBody>
      </p:sp>
      <p:sp>
        <p:nvSpPr>
          <p:cNvPr id="2" name="Rounded Rectangle 1">
            <a:extLst>
              <a:ext uri="{FF2B5EF4-FFF2-40B4-BE49-F238E27FC236}">
                <a16:creationId xmlns:a16="http://schemas.microsoft.com/office/drawing/2014/main" id="{F1598125-AC14-85C3-30C3-9070090A0A3D}"/>
              </a:ext>
            </a:extLst>
          </p:cNvPr>
          <p:cNvSpPr/>
          <p:nvPr/>
        </p:nvSpPr>
        <p:spPr>
          <a:xfrm>
            <a:off x="3742267" y="6084708"/>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50000"/>
                  </a:schemeClr>
                </a:solidFill>
                <a:latin typeface="Bebas Neue" panose="020B0606020202050201" pitchFamily="34" charset="77"/>
              </a:rPr>
              <a:t>SIMPLE MODEL</a:t>
            </a:r>
          </a:p>
        </p:txBody>
      </p:sp>
      <p:sp>
        <p:nvSpPr>
          <p:cNvPr id="5" name="Rounded Rectangle 4">
            <a:extLst>
              <a:ext uri="{FF2B5EF4-FFF2-40B4-BE49-F238E27FC236}">
                <a16:creationId xmlns:a16="http://schemas.microsoft.com/office/drawing/2014/main" id="{A10366F0-416F-B47E-785F-C9E244E1A57E}"/>
              </a:ext>
            </a:extLst>
          </p:cNvPr>
          <p:cNvSpPr/>
          <p:nvPr/>
        </p:nvSpPr>
        <p:spPr>
          <a:xfrm>
            <a:off x="5397504" y="6086649"/>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accent6">
                    <a:lumMod val="50000"/>
                  </a:schemeClr>
                </a:solidFill>
                <a:latin typeface="Bebas Neue" panose="020B0606020202050201" pitchFamily="34" charset="77"/>
              </a:rPr>
              <a:t>CNN MODEL</a:t>
            </a:r>
            <a:endParaRPr lang="en-US" sz="2000" dirty="0">
              <a:solidFill>
                <a:schemeClr val="accent6">
                  <a:lumMod val="50000"/>
                </a:schemeClr>
              </a:solidFill>
              <a:latin typeface="Bebas Neue" panose="020B0606020202050201" pitchFamily="34" charset="77"/>
            </a:endParaRPr>
          </a:p>
        </p:txBody>
      </p:sp>
      <p:pic>
        <p:nvPicPr>
          <p:cNvPr id="19" name="Picture 18">
            <a:extLst>
              <a:ext uri="{FF2B5EF4-FFF2-40B4-BE49-F238E27FC236}">
                <a16:creationId xmlns:a16="http://schemas.microsoft.com/office/drawing/2014/main" id="{34321288-5176-A572-E236-21845EA3D70A}"/>
              </a:ext>
            </a:extLst>
          </p:cNvPr>
          <p:cNvPicPr>
            <a:picLocks noChangeAspect="1"/>
          </p:cNvPicPr>
          <p:nvPr/>
        </p:nvPicPr>
        <p:blipFill>
          <a:blip r:embed="rId3"/>
          <a:stretch>
            <a:fillRect/>
          </a:stretch>
        </p:blipFill>
        <p:spPr>
          <a:xfrm>
            <a:off x="2136478" y="1733914"/>
            <a:ext cx="7944449" cy="2999837"/>
          </a:xfrm>
          <a:prstGeom prst="rect">
            <a:avLst/>
          </a:prstGeom>
          <a:ln>
            <a:solidFill>
              <a:schemeClr val="tx1"/>
            </a:solidFill>
          </a:ln>
        </p:spPr>
      </p:pic>
      <p:sp>
        <p:nvSpPr>
          <p:cNvPr id="20" name="TextBox 19">
            <a:extLst>
              <a:ext uri="{FF2B5EF4-FFF2-40B4-BE49-F238E27FC236}">
                <a16:creationId xmlns:a16="http://schemas.microsoft.com/office/drawing/2014/main" id="{5275FFF7-0D25-4B23-BE3F-DA11F950D988}"/>
              </a:ext>
            </a:extLst>
          </p:cNvPr>
          <p:cNvSpPr txBox="1"/>
          <p:nvPr/>
        </p:nvSpPr>
        <p:spPr>
          <a:xfrm>
            <a:off x="2844436" y="5332081"/>
            <a:ext cx="6528535" cy="523220"/>
          </a:xfrm>
          <a:prstGeom prst="rect">
            <a:avLst/>
          </a:prstGeom>
          <a:noFill/>
          <a:ln>
            <a:solidFill>
              <a:schemeClr val="tx1"/>
            </a:solidFill>
          </a:ln>
        </p:spPr>
        <p:txBody>
          <a:bodyPr wrap="square" rtlCol="0">
            <a:spAutoFit/>
          </a:bodyPr>
          <a:lstStyle/>
          <a:p>
            <a:pPr algn="ctr"/>
            <a:r>
              <a:rPr lang="en-US" sz="2800" u="sng" dirty="0">
                <a:solidFill>
                  <a:schemeClr val="accent6">
                    <a:lumMod val="50000"/>
                  </a:schemeClr>
                </a:solidFill>
                <a:latin typeface="Bebas Neue" panose="020B0606020202050201" pitchFamily="34" charset="77"/>
              </a:rPr>
              <a:t>Accuracy: 91.83%       |        baseline error: 8.17%</a:t>
            </a:r>
          </a:p>
        </p:txBody>
      </p:sp>
      <p:sp>
        <p:nvSpPr>
          <p:cNvPr id="21" name="TextBox 20">
            <a:extLst>
              <a:ext uri="{FF2B5EF4-FFF2-40B4-BE49-F238E27FC236}">
                <a16:creationId xmlns:a16="http://schemas.microsoft.com/office/drawing/2014/main" id="{DE26607A-032D-AD29-C4DD-E2988439FEBF}"/>
              </a:ext>
            </a:extLst>
          </p:cNvPr>
          <p:cNvSpPr txBox="1"/>
          <p:nvPr/>
        </p:nvSpPr>
        <p:spPr>
          <a:xfrm>
            <a:off x="428977" y="987756"/>
            <a:ext cx="6690333" cy="523220"/>
          </a:xfrm>
          <a:prstGeom prst="rect">
            <a:avLst/>
          </a:prstGeom>
          <a:noFill/>
        </p:spPr>
        <p:txBody>
          <a:bodyPr wrap="square" rtlCol="0">
            <a:spAutoFit/>
          </a:bodyPr>
          <a:lstStyle/>
          <a:p>
            <a:r>
              <a:rPr lang="en-US" sz="2800" u="sng" dirty="0">
                <a:solidFill>
                  <a:schemeClr val="accent6">
                    <a:lumMod val="50000"/>
                  </a:schemeClr>
                </a:solidFill>
                <a:latin typeface="Bebas Neue" panose="020B0606020202050201" pitchFamily="34" charset="77"/>
              </a:rPr>
              <a:t>Building a model based on hyperparameter results</a:t>
            </a:r>
          </a:p>
        </p:txBody>
      </p:sp>
    </p:spTree>
    <p:extLst>
      <p:ext uri="{BB962C8B-B14F-4D97-AF65-F5344CB8AC3E}">
        <p14:creationId xmlns:p14="http://schemas.microsoft.com/office/powerpoint/2010/main" val="1289307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314F955-0FA8-28BC-94CB-BAD208AD5D0E}"/>
              </a:ext>
            </a:extLst>
          </p:cNvPr>
          <p:cNvSpPr/>
          <p:nvPr/>
        </p:nvSpPr>
        <p:spPr>
          <a:xfrm>
            <a:off x="428977" y="6084712"/>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50000"/>
                  </a:schemeClr>
                </a:solidFill>
                <a:latin typeface="Bebas Neue" panose="020B0606020202050201" pitchFamily="34" charset="77"/>
              </a:rPr>
              <a:t>IMPORT DATA</a:t>
            </a:r>
          </a:p>
        </p:txBody>
      </p:sp>
      <p:sp>
        <p:nvSpPr>
          <p:cNvPr id="7" name="Rounded Rectangle 6">
            <a:extLst>
              <a:ext uri="{FF2B5EF4-FFF2-40B4-BE49-F238E27FC236}">
                <a16:creationId xmlns:a16="http://schemas.microsoft.com/office/drawing/2014/main" id="{228769D6-887F-E09E-24F2-D488A28C10E5}"/>
              </a:ext>
            </a:extLst>
          </p:cNvPr>
          <p:cNvSpPr/>
          <p:nvPr/>
        </p:nvSpPr>
        <p:spPr>
          <a:xfrm>
            <a:off x="2087030" y="6084708"/>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50000"/>
                  </a:schemeClr>
                </a:solidFill>
                <a:latin typeface="Bebas Neue" panose="020B0606020202050201" pitchFamily="34" charset="77"/>
              </a:rPr>
              <a:t>FEATURES ENGINEERING</a:t>
            </a:r>
          </a:p>
        </p:txBody>
      </p:sp>
      <p:sp>
        <p:nvSpPr>
          <p:cNvPr id="12" name="Rounded Rectangle 11">
            <a:extLst>
              <a:ext uri="{FF2B5EF4-FFF2-40B4-BE49-F238E27FC236}">
                <a16:creationId xmlns:a16="http://schemas.microsoft.com/office/drawing/2014/main" id="{E6A22827-F3B6-606E-44F4-BA517CEC8772}"/>
              </a:ext>
            </a:extLst>
          </p:cNvPr>
          <p:cNvSpPr/>
          <p:nvPr/>
        </p:nvSpPr>
        <p:spPr>
          <a:xfrm>
            <a:off x="10363215" y="6084708"/>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accent6">
                    <a:lumMod val="50000"/>
                  </a:schemeClr>
                </a:solidFill>
                <a:latin typeface="Bebas Neue" panose="020B0606020202050201" pitchFamily="34" charset="77"/>
              </a:rPr>
              <a:t>MAKiNG</a:t>
            </a:r>
            <a:r>
              <a:rPr lang="en-US" sz="2000" dirty="0">
                <a:solidFill>
                  <a:schemeClr val="accent6">
                    <a:lumMod val="50000"/>
                  </a:schemeClr>
                </a:solidFill>
                <a:latin typeface="Bebas Neue" panose="020B0606020202050201" pitchFamily="34" charset="77"/>
              </a:rPr>
              <a:t> PREDICTIONS</a:t>
            </a:r>
          </a:p>
        </p:txBody>
      </p:sp>
      <p:sp>
        <p:nvSpPr>
          <p:cNvPr id="16" name="TextBox 15">
            <a:extLst>
              <a:ext uri="{FF2B5EF4-FFF2-40B4-BE49-F238E27FC236}">
                <a16:creationId xmlns:a16="http://schemas.microsoft.com/office/drawing/2014/main" id="{F48BEEE9-F2B9-A297-1363-4B6749DF5D70}"/>
              </a:ext>
            </a:extLst>
          </p:cNvPr>
          <p:cNvSpPr txBox="1"/>
          <p:nvPr/>
        </p:nvSpPr>
        <p:spPr>
          <a:xfrm>
            <a:off x="2941435" y="183035"/>
            <a:ext cx="6334539" cy="369332"/>
          </a:xfrm>
          <a:prstGeom prst="rect">
            <a:avLst/>
          </a:prstGeom>
          <a:noFill/>
        </p:spPr>
        <p:txBody>
          <a:bodyPr wrap="square" rtlCol="0">
            <a:spAutoFit/>
          </a:bodyPr>
          <a:lstStyle/>
          <a:p>
            <a:pPr algn="ctr"/>
            <a:r>
              <a:rPr lang="en-US" dirty="0">
                <a:solidFill>
                  <a:schemeClr val="bg2">
                    <a:lumMod val="75000"/>
                  </a:schemeClr>
                </a:solidFill>
              </a:rPr>
              <a:t>P A R T  B :  D E E P   L E A R N I N G</a:t>
            </a:r>
          </a:p>
        </p:txBody>
      </p:sp>
      <p:sp>
        <p:nvSpPr>
          <p:cNvPr id="2" name="Rounded Rectangle 1">
            <a:extLst>
              <a:ext uri="{FF2B5EF4-FFF2-40B4-BE49-F238E27FC236}">
                <a16:creationId xmlns:a16="http://schemas.microsoft.com/office/drawing/2014/main" id="{F1598125-AC14-85C3-30C3-9070090A0A3D}"/>
              </a:ext>
            </a:extLst>
          </p:cNvPr>
          <p:cNvSpPr/>
          <p:nvPr/>
        </p:nvSpPr>
        <p:spPr>
          <a:xfrm>
            <a:off x="3742267" y="6084708"/>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50000"/>
                  </a:schemeClr>
                </a:solidFill>
                <a:latin typeface="Bebas Neue" panose="020B0606020202050201" pitchFamily="34" charset="77"/>
              </a:rPr>
              <a:t>SIMPLE MODEL</a:t>
            </a:r>
          </a:p>
        </p:txBody>
      </p:sp>
      <p:sp>
        <p:nvSpPr>
          <p:cNvPr id="5" name="Rounded Rectangle 4">
            <a:extLst>
              <a:ext uri="{FF2B5EF4-FFF2-40B4-BE49-F238E27FC236}">
                <a16:creationId xmlns:a16="http://schemas.microsoft.com/office/drawing/2014/main" id="{A10366F0-416F-B47E-785F-C9E244E1A57E}"/>
              </a:ext>
            </a:extLst>
          </p:cNvPr>
          <p:cNvSpPr/>
          <p:nvPr/>
        </p:nvSpPr>
        <p:spPr>
          <a:xfrm>
            <a:off x="5397504" y="6086649"/>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accent6">
                    <a:lumMod val="50000"/>
                  </a:schemeClr>
                </a:solidFill>
                <a:latin typeface="Bebas Neue" panose="020B0606020202050201" pitchFamily="34" charset="77"/>
              </a:rPr>
              <a:t>CNN MODEL</a:t>
            </a:r>
            <a:endParaRPr lang="en-US" sz="2000" dirty="0">
              <a:solidFill>
                <a:schemeClr val="accent6">
                  <a:lumMod val="50000"/>
                </a:schemeClr>
              </a:solidFill>
              <a:latin typeface="Bebas Neue" panose="020B0606020202050201" pitchFamily="34" charset="77"/>
            </a:endParaRPr>
          </a:p>
        </p:txBody>
      </p:sp>
      <p:sp>
        <p:nvSpPr>
          <p:cNvPr id="6" name="Rounded Rectangle 5">
            <a:extLst>
              <a:ext uri="{FF2B5EF4-FFF2-40B4-BE49-F238E27FC236}">
                <a16:creationId xmlns:a16="http://schemas.microsoft.com/office/drawing/2014/main" id="{797D555E-67F6-3A66-7B8F-D1A5B5F332D3}"/>
              </a:ext>
            </a:extLst>
          </p:cNvPr>
          <p:cNvSpPr/>
          <p:nvPr/>
        </p:nvSpPr>
        <p:spPr>
          <a:xfrm>
            <a:off x="7052741" y="6084708"/>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50000"/>
                  </a:schemeClr>
                </a:solidFill>
                <a:latin typeface="Bebas Neue" panose="020B0606020202050201" pitchFamily="34" charset="77"/>
              </a:rPr>
              <a:t>HYPERPARAMETER TUNING</a:t>
            </a:r>
          </a:p>
        </p:txBody>
      </p:sp>
      <p:pic>
        <p:nvPicPr>
          <p:cNvPr id="24578" name="Picture 2">
            <a:extLst>
              <a:ext uri="{FF2B5EF4-FFF2-40B4-BE49-F238E27FC236}">
                <a16:creationId xmlns:a16="http://schemas.microsoft.com/office/drawing/2014/main" id="{7F4DDAA8-4C25-169E-A6EE-8DD9D30C42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4544" y="874644"/>
            <a:ext cx="5834724" cy="469910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93A37D73-2DF7-B4BB-B0A6-090AC77F6030}"/>
              </a:ext>
            </a:extLst>
          </p:cNvPr>
          <p:cNvPicPr>
            <a:picLocks noChangeAspect="1"/>
          </p:cNvPicPr>
          <p:nvPr/>
        </p:nvPicPr>
        <p:blipFill>
          <a:blip r:embed="rId4"/>
          <a:stretch>
            <a:fillRect/>
          </a:stretch>
        </p:blipFill>
        <p:spPr>
          <a:xfrm>
            <a:off x="301692" y="2529914"/>
            <a:ext cx="4862976" cy="689278"/>
          </a:xfrm>
          <a:prstGeom prst="rect">
            <a:avLst/>
          </a:prstGeom>
          <a:ln>
            <a:solidFill>
              <a:schemeClr val="tx1"/>
            </a:solidFill>
          </a:ln>
        </p:spPr>
      </p:pic>
      <p:pic>
        <p:nvPicPr>
          <p:cNvPr id="15" name="Picture 14">
            <a:extLst>
              <a:ext uri="{FF2B5EF4-FFF2-40B4-BE49-F238E27FC236}">
                <a16:creationId xmlns:a16="http://schemas.microsoft.com/office/drawing/2014/main" id="{5FF0C34D-E80D-1553-5315-DE5B15242C94}"/>
              </a:ext>
            </a:extLst>
          </p:cNvPr>
          <p:cNvPicPr>
            <a:picLocks noChangeAspect="1"/>
          </p:cNvPicPr>
          <p:nvPr/>
        </p:nvPicPr>
        <p:blipFill>
          <a:blip r:embed="rId5"/>
          <a:stretch>
            <a:fillRect/>
          </a:stretch>
        </p:blipFill>
        <p:spPr>
          <a:xfrm>
            <a:off x="301692" y="3317876"/>
            <a:ext cx="5635765" cy="494939"/>
          </a:xfrm>
          <a:prstGeom prst="rect">
            <a:avLst/>
          </a:prstGeom>
          <a:ln>
            <a:solidFill>
              <a:schemeClr val="tx1"/>
            </a:solidFill>
          </a:ln>
        </p:spPr>
      </p:pic>
      <p:sp>
        <p:nvSpPr>
          <p:cNvPr id="8" name="Rounded Rectangle 7">
            <a:extLst>
              <a:ext uri="{FF2B5EF4-FFF2-40B4-BE49-F238E27FC236}">
                <a16:creationId xmlns:a16="http://schemas.microsoft.com/office/drawing/2014/main" id="{58093D23-B6B1-9F5F-0EE3-EB524AD42114}"/>
              </a:ext>
            </a:extLst>
          </p:cNvPr>
          <p:cNvSpPr/>
          <p:nvPr/>
        </p:nvSpPr>
        <p:spPr>
          <a:xfrm>
            <a:off x="8707978" y="6084708"/>
            <a:ext cx="1422402" cy="560564"/>
          </a:xfrm>
          <a:prstGeom prst="round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Bebas Neue" panose="020B0606020202050201" pitchFamily="34" charset="77"/>
              </a:rPr>
              <a:t>EVALUATION</a:t>
            </a:r>
          </a:p>
        </p:txBody>
      </p:sp>
      <p:sp>
        <p:nvSpPr>
          <p:cNvPr id="9" name="TextBox 8">
            <a:extLst>
              <a:ext uri="{FF2B5EF4-FFF2-40B4-BE49-F238E27FC236}">
                <a16:creationId xmlns:a16="http://schemas.microsoft.com/office/drawing/2014/main" id="{C1084FB0-F19A-49CC-F233-6C8E1C2FDD0B}"/>
              </a:ext>
            </a:extLst>
          </p:cNvPr>
          <p:cNvSpPr txBox="1"/>
          <p:nvPr/>
        </p:nvSpPr>
        <p:spPr>
          <a:xfrm>
            <a:off x="164265" y="1945550"/>
            <a:ext cx="6690333" cy="523220"/>
          </a:xfrm>
          <a:prstGeom prst="rect">
            <a:avLst/>
          </a:prstGeom>
          <a:noFill/>
        </p:spPr>
        <p:txBody>
          <a:bodyPr wrap="square" rtlCol="0">
            <a:spAutoFit/>
          </a:bodyPr>
          <a:lstStyle/>
          <a:p>
            <a:r>
              <a:rPr lang="en-US" sz="2800" u="sng" dirty="0">
                <a:solidFill>
                  <a:schemeClr val="accent6">
                    <a:lumMod val="50000"/>
                  </a:schemeClr>
                </a:solidFill>
                <a:latin typeface="Bebas Neue" panose="020B0606020202050201" pitchFamily="34" charset="77"/>
              </a:rPr>
              <a:t>Confusion matrix</a:t>
            </a:r>
          </a:p>
        </p:txBody>
      </p:sp>
    </p:spTree>
    <p:extLst>
      <p:ext uri="{BB962C8B-B14F-4D97-AF65-F5344CB8AC3E}">
        <p14:creationId xmlns:p14="http://schemas.microsoft.com/office/powerpoint/2010/main" val="12784747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314F955-0FA8-28BC-94CB-BAD208AD5D0E}"/>
              </a:ext>
            </a:extLst>
          </p:cNvPr>
          <p:cNvSpPr/>
          <p:nvPr/>
        </p:nvSpPr>
        <p:spPr>
          <a:xfrm>
            <a:off x="428977" y="6084712"/>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50000"/>
                  </a:schemeClr>
                </a:solidFill>
                <a:latin typeface="Bebas Neue" panose="020B0606020202050201" pitchFamily="34" charset="77"/>
              </a:rPr>
              <a:t>IMPORT DATA</a:t>
            </a:r>
          </a:p>
        </p:txBody>
      </p:sp>
      <p:sp>
        <p:nvSpPr>
          <p:cNvPr id="7" name="Rounded Rectangle 6">
            <a:extLst>
              <a:ext uri="{FF2B5EF4-FFF2-40B4-BE49-F238E27FC236}">
                <a16:creationId xmlns:a16="http://schemas.microsoft.com/office/drawing/2014/main" id="{228769D6-887F-E09E-24F2-D488A28C10E5}"/>
              </a:ext>
            </a:extLst>
          </p:cNvPr>
          <p:cNvSpPr/>
          <p:nvPr/>
        </p:nvSpPr>
        <p:spPr>
          <a:xfrm>
            <a:off x="2087030" y="6084708"/>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50000"/>
                  </a:schemeClr>
                </a:solidFill>
                <a:latin typeface="Bebas Neue" panose="020B0606020202050201" pitchFamily="34" charset="77"/>
              </a:rPr>
              <a:t>FEATURES ENGINEERING</a:t>
            </a:r>
          </a:p>
        </p:txBody>
      </p:sp>
      <p:sp>
        <p:nvSpPr>
          <p:cNvPr id="12" name="Rounded Rectangle 11">
            <a:extLst>
              <a:ext uri="{FF2B5EF4-FFF2-40B4-BE49-F238E27FC236}">
                <a16:creationId xmlns:a16="http://schemas.microsoft.com/office/drawing/2014/main" id="{E6A22827-F3B6-606E-44F4-BA517CEC8772}"/>
              </a:ext>
            </a:extLst>
          </p:cNvPr>
          <p:cNvSpPr/>
          <p:nvPr/>
        </p:nvSpPr>
        <p:spPr>
          <a:xfrm>
            <a:off x="10363215" y="6084708"/>
            <a:ext cx="1422402" cy="560564"/>
          </a:xfrm>
          <a:prstGeom prst="round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bg1"/>
                </a:solidFill>
                <a:latin typeface="Bebas Neue" panose="020B0606020202050201" pitchFamily="34" charset="77"/>
              </a:rPr>
              <a:t>MAKiNG</a:t>
            </a:r>
            <a:r>
              <a:rPr lang="en-US" sz="2000" dirty="0">
                <a:solidFill>
                  <a:schemeClr val="bg1"/>
                </a:solidFill>
                <a:latin typeface="Bebas Neue" panose="020B0606020202050201" pitchFamily="34" charset="77"/>
              </a:rPr>
              <a:t> PREDICTIONS</a:t>
            </a:r>
          </a:p>
        </p:txBody>
      </p:sp>
      <p:sp>
        <p:nvSpPr>
          <p:cNvPr id="16" name="TextBox 15">
            <a:extLst>
              <a:ext uri="{FF2B5EF4-FFF2-40B4-BE49-F238E27FC236}">
                <a16:creationId xmlns:a16="http://schemas.microsoft.com/office/drawing/2014/main" id="{F48BEEE9-F2B9-A297-1363-4B6749DF5D70}"/>
              </a:ext>
            </a:extLst>
          </p:cNvPr>
          <p:cNvSpPr txBox="1"/>
          <p:nvPr/>
        </p:nvSpPr>
        <p:spPr>
          <a:xfrm>
            <a:off x="2941435" y="183035"/>
            <a:ext cx="6334539" cy="369332"/>
          </a:xfrm>
          <a:prstGeom prst="rect">
            <a:avLst/>
          </a:prstGeom>
          <a:noFill/>
        </p:spPr>
        <p:txBody>
          <a:bodyPr wrap="square" rtlCol="0">
            <a:spAutoFit/>
          </a:bodyPr>
          <a:lstStyle/>
          <a:p>
            <a:pPr algn="ctr"/>
            <a:r>
              <a:rPr lang="en-US" dirty="0">
                <a:solidFill>
                  <a:schemeClr val="bg2">
                    <a:lumMod val="75000"/>
                  </a:schemeClr>
                </a:solidFill>
              </a:rPr>
              <a:t>P A R T  B :  D E E P   L E A R N I N G</a:t>
            </a:r>
          </a:p>
        </p:txBody>
      </p:sp>
      <p:sp>
        <p:nvSpPr>
          <p:cNvPr id="2" name="Rounded Rectangle 1">
            <a:extLst>
              <a:ext uri="{FF2B5EF4-FFF2-40B4-BE49-F238E27FC236}">
                <a16:creationId xmlns:a16="http://schemas.microsoft.com/office/drawing/2014/main" id="{F1598125-AC14-85C3-30C3-9070090A0A3D}"/>
              </a:ext>
            </a:extLst>
          </p:cNvPr>
          <p:cNvSpPr/>
          <p:nvPr/>
        </p:nvSpPr>
        <p:spPr>
          <a:xfrm>
            <a:off x="3742267" y="6084708"/>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50000"/>
                  </a:schemeClr>
                </a:solidFill>
                <a:latin typeface="Bebas Neue" panose="020B0606020202050201" pitchFamily="34" charset="77"/>
              </a:rPr>
              <a:t>SIMPLE MODEL</a:t>
            </a:r>
          </a:p>
        </p:txBody>
      </p:sp>
      <p:sp>
        <p:nvSpPr>
          <p:cNvPr id="5" name="Rounded Rectangle 4">
            <a:extLst>
              <a:ext uri="{FF2B5EF4-FFF2-40B4-BE49-F238E27FC236}">
                <a16:creationId xmlns:a16="http://schemas.microsoft.com/office/drawing/2014/main" id="{A10366F0-416F-B47E-785F-C9E244E1A57E}"/>
              </a:ext>
            </a:extLst>
          </p:cNvPr>
          <p:cNvSpPr/>
          <p:nvPr/>
        </p:nvSpPr>
        <p:spPr>
          <a:xfrm>
            <a:off x="5397504" y="6086649"/>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accent6">
                    <a:lumMod val="50000"/>
                  </a:schemeClr>
                </a:solidFill>
                <a:latin typeface="Bebas Neue" panose="020B0606020202050201" pitchFamily="34" charset="77"/>
              </a:rPr>
              <a:t>CNN MODEL</a:t>
            </a:r>
            <a:endParaRPr lang="en-US" sz="2000" dirty="0">
              <a:solidFill>
                <a:schemeClr val="accent6">
                  <a:lumMod val="50000"/>
                </a:schemeClr>
              </a:solidFill>
              <a:latin typeface="Bebas Neue" panose="020B0606020202050201" pitchFamily="34" charset="77"/>
            </a:endParaRPr>
          </a:p>
        </p:txBody>
      </p:sp>
      <p:sp>
        <p:nvSpPr>
          <p:cNvPr id="6" name="Rounded Rectangle 5">
            <a:extLst>
              <a:ext uri="{FF2B5EF4-FFF2-40B4-BE49-F238E27FC236}">
                <a16:creationId xmlns:a16="http://schemas.microsoft.com/office/drawing/2014/main" id="{797D555E-67F6-3A66-7B8F-D1A5B5F332D3}"/>
              </a:ext>
            </a:extLst>
          </p:cNvPr>
          <p:cNvSpPr/>
          <p:nvPr/>
        </p:nvSpPr>
        <p:spPr>
          <a:xfrm>
            <a:off x="7052741" y="6084708"/>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50000"/>
                  </a:schemeClr>
                </a:solidFill>
                <a:latin typeface="Bebas Neue" panose="020B0606020202050201" pitchFamily="34" charset="77"/>
              </a:rPr>
              <a:t>HYPERPARAMETER TUNING</a:t>
            </a:r>
          </a:p>
        </p:txBody>
      </p:sp>
      <p:sp>
        <p:nvSpPr>
          <p:cNvPr id="18" name="Rounded Rectangle 17">
            <a:extLst>
              <a:ext uri="{FF2B5EF4-FFF2-40B4-BE49-F238E27FC236}">
                <a16:creationId xmlns:a16="http://schemas.microsoft.com/office/drawing/2014/main" id="{CE43C747-FEC6-1167-C206-DE7B51E6269C}"/>
              </a:ext>
            </a:extLst>
          </p:cNvPr>
          <p:cNvSpPr/>
          <p:nvPr/>
        </p:nvSpPr>
        <p:spPr>
          <a:xfrm>
            <a:off x="8707978" y="6084708"/>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50000"/>
                  </a:schemeClr>
                </a:solidFill>
                <a:latin typeface="Bebas Neue" panose="020B0606020202050201" pitchFamily="34" charset="77"/>
              </a:rPr>
              <a:t>EVALUATION</a:t>
            </a:r>
          </a:p>
        </p:txBody>
      </p:sp>
      <p:pic>
        <p:nvPicPr>
          <p:cNvPr id="21" name="Picture 20">
            <a:extLst>
              <a:ext uri="{FF2B5EF4-FFF2-40B4-BE49-F238E27FC236}">
                <a16:creationId xmlns:a16="http://schemas.microsoft.com/office/drawing/2014/main" id="{05AA84B4-29B7-DD90-B02A-6D11931082D8}"/>
              </a:ext>
            </a:extLst>
          </p:cNvPr>
          <p:cNvPicPr>
            <a:picLocks noChangeAspect="1"/>
          </p:cNvPicPr>
          <p:nvPr/>
        </p:nvPicPr>
        <p:blipFill>
          <a:blip r:embed="rId3"/>
          <a:stretch>
            <a:fillRect/>
          </a:stretch>
        </p:blipFill>
        <p:spPr>
          <a:xfrm>
            <a:off x="5066200" y="919356"/>
            <a:ext cx="5903929" cy="4796422"/>
          </a:xfrm>
          <a:prstGeom prst="rect">
            <a:avLst/>
          </a:prstGeom>
          <a:ln>
            <a:solidFill>
              <a:schemeClr val="tx1"/>
            </a:solidFill>
          </a:ln>
        </p:spPr>
      </p:pic>
      <p:sp>
        <p:nvSpPr>
          <p:cNvPr id="23" name="TextBox 22">
            <a:extLst>
              <a:ext uri="{FF2B5EF4-FFF2-40B4-BE49-F238E27FC236}">
                <a16:creationId xmlns:a16="http://schemas.microsoft.com/office/drawing/2014/main" id="{DD4143FB-8B28-63AA-CEB1-D7A292EA188F}"/>
              </a:ext>
            </a:extLst>
          </p:cNvPr>
          <p:cNvSpPr txBox="1"/>
          <p:nvPr/>
        </p:nvSpPr>
        <p:spPr>
          <a:xfrm>
            <a:off x="377991" y="2581652"/>
            <a:ext cx="4288465" cy="954107"/>
          </a:xfrm>
          <a:prstGeom prst="rect">
            <a:avLst/>
          </a:prstGeom>
          <a:noFill/>
        </p:spPr>
        <p:txBody>
          <a:bodyPr wrap="square" rtlCol="0">
            <a:spAutoFit/>
          </a:bodyPr>
          <a:lstStyle/>
          <a:p>
            <a:pPr algn="r"/>
            <a:r>
              <a:rPr lang="en-US" sz="2800" u="sng" dirty="0">
                <a:solidFill>
                  <a:schemeClr val="accent6">
                    <a:lumMod val="50000"/>
                  </a:schemeClr>
                </a:solidFill>
                <a:latin typeface="Bebas Neue" panose="020B0606020202050201" pitchFamily="34" charset="77"/>
              </a:rPr>
              <a:t>Prediction results on test dataset</a:t>
            </a:r>
          </a:p>
        </p:txBody>
      </p:sp>
    </p:spTree>
    <p:extLst>
      <p:ext uri="{BB962C8B-B14F-4D97-AF65-F5344CB8AC3E}">
        <p14:creationId xmlns:p14="http://schemas.microsoft.com/office/powerpoint/2010/main" val="20172183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314F955-0FA8-28BC-94CB-BAD208AD5D0E}"/>
              </a:ext>
            </a:extLst>
          </p:cNvPr>
          <p:cNvSpPr/>
          <p:nvPr/>
        </p:nvSpPr>
        <p:spPr>
          <a:xfrm>
            <a:off x="428977" y="6084712"/>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50000"/>
                  </a:schemeClr>
                </a:solidFill>
                <a:latin typeface="Bebas Neue" panose="020B0606020202050201" pitchFamily="34" charset="77"/>
              </a:rPr>
              <a:t>IMPORT DATA</a:t>
            </a:r>
          </a:p>
        </p:txBody>
      </p:sp>
      <p:sp>
        <p:nvSpPr>
          <p:cNvPr id="7" name="Rounded Rectangle 6">
            <a:extLst>
              <a:ext uri="{FF2B5EF4-FFF2-40B4-BE49-F238E27FC236}">
                <a16:creationId xmlns:a16="http://schemas.microsoft.com/office/drawing/2014/main" id="{228769D6-887F-E09E-24F2-D488A28C10E5}"/>
              </a:ext>
            </a:extLst>
          </p:cNvPr>
          <p:cNvSpPr/>
          <p:nvPr/>
        </p:nvSpPr>
        <p:spPr>
          <a:xfrm>
            <a:off x="2087030" y="6084708"/>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50000"/>
                  </a:schemeClr>
                </a:solidFill>
                <a:latin typeface="Bebas Neue" panose="020B0606020202050201" pitchFamily="34" charset="77"/>
              </a:rPr>
              <a:t>FEATURES ENGINEERING</a:t>
            </a:r>
          </a:p>
        </p:txBody>
      </p:sp>
      <p:sp>
        <p:nvSpPr>
          <p:cNvPr id="12" name="Rounded Rectangle 11">
            <a:extLst>
              <a:ext uri="{FF2B5EF4-FFF2-40B4-BE49-F238E27FC236}">
                <a16:creationId xmlns:a16="http://schemas.microsoft.com/office/drawing/2014/main" id="{E6A22827-F3B6-606E-44F4-BA517CEC8772}"/>
              </a:ext>
            </a:extLst>
          </p:cNvPr>
          <p:cNvSpPr/>
          <p:nvPr/>
        </p:nvSpPr>
        <p:spPr>
          <a:xfrm>
            <a:off x="10363215" y="6084708"/>
            <a:ext cx="1422402" cy="560564"/>
          </a:xfrm>
          <a:prstGeom prst="round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bg1"/>
                </a:solidFill>
                <a:latin typeface="Bebas Neue" panose="020B0606020202050201" pitchFamily="34" charset="77"/>
              </a:rPr>
              <a:t>MAKiNG</a:t>
            </a:r>
            <a:r>
              <a:rPr lang="en-US" sz="2000" dirty="0">
                <a:solidFill>
                  <a:schemeClr val="bg1"/>
                </a:solidFill>
                <a:latin typeface="Bebas Neue" panose="020B0606020202050201" pitchFamily="34" charset="77"/>
              </a:rPr>
              <a:t> PREDICTIONS</a:t>
            </a:r>
          </a:p>
        </p:txBody>
      </p:sp>
      <p:sp>
        <p:nvSpPr>
          <p:cNvPr id="16" name="TextBox 15">
            <a:extLst>
              <a:ext uri="{FF2B5EF4-FFF2-40B4-BE49-F238E27FC236}">
                <a16:creationId xmlns:a16="http://schemas.microsoft.com/office/drawing/2014/main" id="{F48BEEE9-F2B9-A297-1363-4B6749DF5D70}"/>
              </a:ext>
            </a:extLst>
          </p:cNvPr>
          <p:cNvSpPr txBox="1"/>
          <p:nvPr/>
        </p:nvSpPr>
        <p:spPr>
          <a:xfrm>
            <a:off x="2941435" y="183035"/>
            <a:ext cx="6334539" cy="369332"/>
          </a:xfrm>
          <a:prstGeom prst="rect">
            <a:avLst/>
          </a:prstGeom>
          <a:noFill/>
        </p:spPr>
        <p:txBody>
          <a:bodyPr wrap="square" rtlCol="0">
            <a:spAutoFit/>
          </a:bodyPr>
          <a:lstStyle/>
          <a:p>
            <a:pPr algn="ctr"/>
            <a:r>
              <a:rPr lang="en-US" dirty="0">
                <a:solidFill>
                  <a:schemeClr val="bg2">
                    <a:lumMod val="75000"/>
                  </a:schemeClr>
                </a:solidFill>
              </a:rPr>
              <a:t>P A R T  B :  D E E P   L E A R N I N G</a:t>
            </a:r>
          </a:p>
        </p:txBody>
      </p:sp>
      <p:sp>
        <p:nvSpPr>
          <p:cNvPr id="2" name="Rounded Rectangle 1">
            <a:extLst>
              <a:ext uri="{FF2B5EF4-FFF2-40B4-BE49-F238E27FC236}">
                <a16:creationId xmlns:a16="http://schemas.microsoft.com/office/drawing/2014/main" id="{F1598125-AC14-85C3-30C3-9070090A0A3D}"/>
              </a:ext>
            </a:extLst>
          </p:cNvPr>
          <p:cNvSpPr/>
          <p:nvPr/>
        </p:nvSpPr>
        <p:spPr>
          <a:xfrm>
            <a:off x="3742267" y="6084708"/>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50000"/>
                  </a:schemeClr>
                </a:solidFill>
                <a:latin typeface="Bebas Neue" panose="020B0606020202050201" pitchFamily="34" charset="77"/>
              </a:rPr>
              <a:t>SIMPLE MODEL</a:t>
            </a:r>
          </a:p>
        </p:txBody>
      </p:sp>
      <p:sp>
        <p:nvSpPr>
          <p:cNvPr id="5" name="Rounded Rectangle 4">
            <a:extLst>
              <a:ext uri="{FF2B5EF4-FFF2-40B4-BE49-F238E27FC236}">
                <a16:creationId xmlns:a16="http://schemas.microsoft.com/office/drawing/2014/main" id="{A10366F0-416F-B47E-785F-C9E244E1A57E}"/>
              </a:ext>
            </a:extLst>
          </p:cNvPr>
          <p:cNvSpPr/>
          <p:nvPr/>
        </p:nvSpPr>
        <p:spPr>
          <a:xfrm>
            <a:off x="5397504" y="6086649"/>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accent6">
                    <a:lumMod val="50000"/>
                  </a:schemeClr>
                </a:solidFill>
                <a:latin typeface="Bebas Neue" panose="020B0606020202050201" pitchFamily="34" charset="77"/>
              </a:rPr>
              <a:t>CNN MODEL</a:t>
            </a:r>
            <a:endParaRPr lang="en-US" sz="2000" dirty="0">
              <a:solidFill>
                <a:schemeClr val="accent6">
                  <a:lumMod val="50000"/>
                </a:schemeClr>
              </a:solidFill>
              <a:latin typeface="Bebas Neue" panose="020B0606020202050201" pitchFamily="34" charset="77"/>
            </a:endParaRPr>
          </a:p>
        </p:txBody>
      </p:sp>
      <p:sp>
        <p:nvSpPr>
          <p:cNvPr id="6" name="Rounded Rectangle 5">
            <a:extLst>
              <a:ext uri="{FF2B5EF4-FFF2-40B4-BE49-F238E27FC236}">
                <a16:creationId xmlns:a16="http://schemas.microsoft.com/office/drawing/2014/main" id="{797D555E-67F6-3A66-7B8F-D1A5B5F332D3}"/>
              </a:ext>
            </a:extLst>
          </p:cNvPr>
          <p:cNvSpPr/>
          <p:nvPr/>
        </p:nvSpPr>
        <p:spPr>
          <a:xfrm>
            <a:off x="7052741" y="6084708"/>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50000"/>
                  </a:schemeClr>
                </a:solidFill>
                <a:latin typeface="Bebas Neue" panose="020B0606020202050201" pitchFamily="34" charset="77"/>
              </a:rPr>
              <a:t>HYPERPARAMETER TUNING</a:t>
            </a:r>
          </a:p>
        </p:txBody>
      </p:sp>
      <p:sp>
        <p:nvSpPr>
          <p:cNvPr id="18" name="Rounded Rectangle 17">
            <a:extLst>
              <a:ext uri="{FF2B5EF4-FFF2-40B4-BE49-F238E27FC236}">
                <a16:creationId xmlns:a16="http://schemas.microsoft.com/office/drawing/2014/main" id="{CE43C747-FEC6-1167-C206-DE7B51E6269C}"/>
              </a:ext>
            </a:extLst>
          </p:cNvPr>
          <p:cNvSpPr/>
          <p:nvPr/>
        </p:nvSpPr>
        <p:spPr>
          <a:xfrm>
            <a:off x="8707978" y="6084708"/>
            <a:ext cx="1422402" cy="560564"/>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50000"/>
                  </a:schemeClr>
                </a:solidFill>
                <a:latin typeface="Bebas Neue" panose="020B0606020202050201" pitchFamily="34" charset="77"/>
              </a:rPr>
              <a:t>EVALUATION</a:t>
            </a:r>
          </a:p>
        </p:txBody>
      </p:sp>
      <p:pic>
        <p:nvPicPr>
          <p:cNvPr id="26626" name="Picture 2">
            <a:extLst>
              <a:ext uri="{FF2B5EF4-FFF2-40B4-BE49-F238E27FC236}">
                <a16:creationId xmlns:a16="http://schemas.microsoft.com/office/drawing/2014/main" id="{58C99838-38A5-2B71-0603-5DE13A43BD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344" y="624580"/>
            <a:ext cx="4812499" cy="474549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6628" name="Picture 4">
            <a:extLst>
              <a:ext uri="{FF2B5EF4-FFF2-40B4-BE49-F238E27FC236}">
                <a16:creationId xmlns:a16="http://schemas.microsoft.com/office/drawing/2014/main" id="{1F3B9E86-29D5-BC8C-E37B-88C971044E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7272" y="624579"/>
            <a:ext cx="4767462" cy="474549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14207C7-D01C-1EEF-A1A0-173BB7A26B26}"/>
              </a:ext>
            </a:extLst>
          </p:cNvPr>
          <p:cNvSpPr txBox="1"/>
          <p:nvPr/>
        </p:nvSpPr>
        <p:spPr>
          <a:xfrm>
            <a:off x="1068360" y="5442284"/>
            <a:ext cx="4288465" cy="400110"/>
          </a:xfrm>
          <a:prstGeom prst="rect">
            <a:avLst/>
          </a:prstGeom>
          <a:noFill/>
        </p:spPr>
        <p:txBody>
          <a:bodyPr wrap="square" rtlCol="0">
            <a:spAutoFit/>
          </a:bodyPr>
          <a:lstStyle/>
          <a:p>
            <a:pPr algn="ctr"/>
            <a:r>
              <a:rPr lang="en-US" sz="2000" u="sng" dirty="0">
                <a:solidFill>
                  <a:schemeClr val="accent6">
                    <a:lumMod val="50000"/>
                  </a:schemeClr>
                </a:solidFill>
                <a:latin typeface="Bebas Neue" panose="020B0606020202050201" pitchFamily="34" charset="77"/>
              </a:rPr>
              <a:t>Correctly classified images</a:t>
            </a:r>
          </a:p>
        </p:txBody>
      </p:sp>
      <p:sp>
        <p:nvSpPr>
          <p:cNvPr id="8" name="TextBox 7">
            <a:extLst>
              <a:ext uri="{FF2B5EF4-FFF2-40B4-BE49-F238E27FC236}">
                <a16:creationId xmlns:a16="http://schemas.microsoft.com/office/drawing/2014/main" id="{76DC4D10-7570-5D2F-FA9A-4A37BE957E49}"/>
              </a:ext>
            </a:extLst>
          </p:cNvPr>
          <p:cNvSpPr txBox="1"/>
          <p:nvPr/>
        </p:nvSpPr>
        <p:spPr>
          <a:xfrm>
            <a:off x="6726770" y="5442283"/>
            <a:ext cx="4288465" cy="400110"/>
          </a:xfrm>
          <a:prstGeom prst="rect">
            <a:avLst/>
          </a:prstGeom>
          <a:noFill/>
        </p:spPr>
        <p:txBody>
          <a:bodyPr wrap="square" rtlCol="0">
            <a:spAutoFit/>
          </a:bodyPr>
          <a:lstStyle/>
          <a:p>
            <a:pPr algn="ctr"/>
            <a:r>
              <a:rPr lang="en-US" sz="2000" u="sng" dirty="0" err="1">
                <a:solidFill>
                  <a:schemeClr val="accent6">
                    <a:lumMod val="50000"/>
                  </a:schemeClr>
                </a:solidFill>
                <a:latin typeface="Bebas Neue" panose="020B0606020202050201" pitchFamily="34" charset="77"/>
              </a:rPr>
              <a:t>inCorrectly</a:t>
            </a:r>
            <a:r>
              <a:rPr lang="en-US" sz="2000" u="sng" dirty="0">
                <a:solidFill>
                  <a:schemeClr val="accent6">
                    <a:lumMod val="50000"/>
                  </a:schemeClr>
                </a:solidFill>
                <a:latin typeface="Bebas Neue" panose="020B0606020202050201" pitchFamily="34" charset="77"/>
              </a:rPr>
              <a:t> classified images</a:t>
            </a:r>
          </a:p>
        </p:txBody>
      </p:sp>
    </p:spTree>
    <p:extLst>
      <p:ext uri="{BB962C8B-B14F-4D97-AF65-F5344CB8AC3E}">
        <p14:creationId xmlns:p14="http://schemas.microsoft.com/office/powerpoint/2010/main" val="3966479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314F955-0FA8-28BC-94CB-BAD208AD5D0E}"/>
              </a:ext>
            </a:extLst>
          </p:cNvPr>
          <p:cNvSpPr/>
          <p:nvPr/>
        </p:nvSpPr>
        <p:spPr>
          <a:xfrm>
            <a:off x="428977" y="6084712"/>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IMPORT DATA</a:t>
            </a:r>
          </a:p>
        </p:txBody>
      </p:sp>
      <p:sp>
        <p:nvSpPr>
          <p:cNvPr id="7" name="Rounded Rectangle 6">
            <a:extLst>
              <a:ext uri="{FF2B5EF4-FFF2-40B4-BE49-F238E27FC236}">
                <a16:creationId xmlns:a16="http://schemas.microsoft.com/office/drawing/2014/main" id="{228769D6-887F-E09E-24F2-D488A28C10E5}"/>
              </a:ext>
            </a:extLst>
          </p:cNvPr>
          <p:cNvSpPr/>
          <p:nvPr/>
        </p:nvSpPr>
        <p:spPr>
          <a:xfrm>
            <a:off x="2087030" y="6084708"/>
            <a:ext cx="1422402" cy="560564"/>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Bebas Neue" panose="020B0606020202050201" pitchFamily="34" charset="77"/>
              </a:rPr>
              <a:t>EDA</a:t>
            </a:r>
          </a:p>
        </p:txBody>
      </p:sp>
      <p:sp>
        <p:nvSpPr>
          <p:cNvPr id="8" name="Rounded Rectangle 7">
            <a:extLst>
              <a:ext uri="{FF2B5EF4-FFF2-40B4-BE49-F238E27FC236}">
                <a16:creationId xmlns:a16="http://schemas.microsoft.com/office/drawing/2014/main" id="{616109E2-EBAC-74E7-67BC-10D8B3C341EE}"/>
              </a:ext>
            </a:extLst>
          </p:cNvPr>
          <p:cNvSpPr/>
          <p:nvPr/>
        </p:nvSpPr>
        <p:spPr>
          <a:xfrm>
            <a:off x="3742267" y="6084708"/>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PCA</a:t>
            </a:r>
          </a:p>
        </p:txBody>
      </p:sp>
      <p:sp>
        <p:nvSpPr>
          <p:cNvPr id="9" name="Rounded Rectangle 8">
            <a:extLst>
              <a:ext uri="{FF2B5EF4-FFF2-40B4-BE49-F238E27FC236}">
                <a16:creationId xmlns:a16="http://schemas.microsoft.com/office/drawing/2014/main" id="{10D7FFB0-EF31-7E32-D566-126ADDF9654E}"/>
              </a:ext>
            </a:extLst>
          </p:cNvPr>
          <p:cNvSpPr/>
          <p:nvPr/>
        </p:nvSpPr>
        <p:spPr>
          <a:xfrm>
            <a:off x="5397504" y="6086649"/>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K-MEANS</a:t>
            </a:r>
          </a:p>
        </p:txBody>
      </p:sp>
      <p:sp>
        <p:nvSpPr>
          <p:cNvPr id="10" name="Rounded Rectangle 9">
            <a:extLst>
              <a:ext uri="{FF2B5EF4-FFF2-40B4-BE49-F238E27FC236}">
                <a16:creationId xmlns:a16="http://schemas.microsoft.com/office/drawing/2014/main" id="{0C484526-3E90-1426-9052-DA408CD07CFF}"/>
              </a:ext>
            </a:extLst>
          </p:cNvPr>
          <p:cNvSpPr/>
          <p:nvPr/>
        </p:nvSpPr>
        <p:spPr>
          <a:xfrm>
            <a:off x="7052741" y="6084708"/>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GMM</a:t>
            </a:r>
          </a:p>
        </p:txBody>
      </p:sp>
      <p:sp>
        <p:nvSpPr>
          <p:cNvPr id="11" name="Rounded Rectangle 10">
            <a:extLst>
              <a:ext uri="{FF2B5EF4-FFF2-40B4-BE49-F238E27FC236}">
                <a16:creationId xmlns:a16="http://schemas.microsoft.com/office/drawing/2014/main" id="{8387284E-A84D-BF15-3BA0-F73936721E63}"/>
              </a:ext>
            </a:extLst>
          </p:cNvPr>
          <p:cNvSpPr/>
          <p:nvPr/>
        </p:nvSpPr>
        <p:spPr>
          <a:xfrm>
            <a:off x="8707978" y="6084708"/>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HIERACHICAL CLUSTERING</a:t>
            </a:r>
          </a:p>
        </p:txBody>
      </p:sp>
      <p:sp>
        <p:nvSpPr>
          <p:cNvPr id="12" name="Rounded Rectangle 11">
            <a:extLst>
              <a:ext uri="{FF2B5EF4-FFF2-40B4-BE49-F238E27FC236}">
                <a16:creationId xmlns:a16="http://schemas.microsoft.com/office/drawing/2014/main" id="{E6A22827-F3B6-606E-44F4-BA517CEC8772}"/>
              </a:ext>
            </a:extLst>
          </p:cNvPr>
          <p:cNvSpPr/>
          <p:nvPr/>
        </p:nvSpPr>
        <p:spPr>
          <a:xfrm>
            <a:off x="10363215" y="6084708"/>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EVALUATION</a:t>
            </a:r>
          </a:p>
        </p:txBody>
      </p:sp>
      <p:pic>
        <p:nvPicPr>
          <p:cNvPr id="6" name="Picture 5">
            <a:extLst>
              <a:ext uri="{FF2B5EF4-FFF2-40B4-BE49-F238E27FC236}">
                <a16:creationId xmlns:a16="http://schemas.microsoft.com/office/drawing/2014/main" id="{4D45E07D-7B44-9B4D-D507-116D139F48F1}"/>
              </a:ext>
            </a:extLst>
          </p:cNvPr>
          <p:cNvPicPr>
            <a:picLocks noChangeAspect="1"/>
          </p:cNvPicPr>
          <p:nvPr/>
        </p:nvPicPr>
        <p:blipFill>
          <a:blip r:embed="rId2"/>
          <a:stretch>
            <a:fillRect/>
          </a:stretch>
        </p:blipFill>
        <p:spPr>
          <a:xfrm>
            <a:off x="4027644" y="1224848"/>
            <a:ext cx="3484785" cy="4143022"/>
          </a:xfrm>
          <a:prstGeom prst="rect">
            <a:avLst/>
          </a:prstGeom>
          <a:ln>
            <a:solidFill>
              <a:schemeClr val="tx1"/>
            </a:solidFill>
          </a:ln>
        </p:spPr>
      </p:pic>
      <p:pic>
        <p:nvPicPr>
          <p:cNvPr id="15" name="Picture 14">
            <a:extLst>
              <a:ext uri="{FF2B5EF4-FFF2-40B4-BE49-F238E27FC236}">
                <a16:creationId xmlns:a16="http://schemas.microsoft.com/office/drawing/2014/main" id="{EB66E68F-8517-4556-76E5-802EEF9F0ED9}"/>
              </a:ext>
            </a:extLst>
          </p:cNvPr>
          <p:cNvPicPr>
            <a:picLocks noChangeAspect="1"/>
          </p:cNvPicPr>
          <p:nvPr/>
        </p:nvPicPr>
        <p:blipFill rotWithShape="1">
          <a:blip r:embed="rId3"/>
          <a:srcRect r="7115"/>
          <a:stretch/>
        </p:blipFill>
        <p:spPr>
          <a:xfrm>
            <a:off x="569881" y="1224848"/>
            <a:ext cx="3156847" cy="4143022"/>
          </a:xfrm>
          <a:prstGeom prst="rect">
            <a:avLst/>
          </a:prstGeom>
          <a:ln>
            <a:solidFill>
              <a:schemeClr val="tx1"/>
            </a:solidFill>
          </a:ln>
        </p:spPr>
      </p:pic>
      <p:grpSp>
        <p:nvGrpSpPr>
          <p:cNvPr id="23" name="Group 22">
            <a:extLst>
              <a:ext uri="{FF2B5EF4-FFF2-40B4-BE49-F238E27FC236}">
                <a16:creationId xmlns:a16="http://schemas.microsoft.com/office/drawing/2014/main" id="{3E09A7EE-30D6-59BC-0E76-EDCC1EB6AD40}"/>
              </a:ext>
            </a:extLst>
          </p:cNvPr>
          <p:cNvGrpSpPr/>
          <p:nvPr/>
        </p:nvGrpSpPr>
        <p:grpSpPr>
          <a:xfrm>
            <a:off x="7813344" y="1121448"/>
            <a:ext cx="3804388" cy="4349822"/>
            <a:chOff x="7718797" y="1116160"/>
            <a:chExt cx="3804388" cy="4349822"/>
          </a:xfrm>
        </p:grpSpPr>
        <p:pic>
          <p:nvPicPr>
            <p:cNvPr id="20" name="Picture 19">
              <a:extLst>
                <a:ext uri="{FF2B5EF4-FFF2-40B4-BE49-F238E27FC236}">
                  <a16:creationId xmlns:a16="http://schemas.microsoft.com/office/drawing/2014/main" id="{E8825417-0A1A-AFC3-98C3-D2B7A8F9F5DC}"/>
                </a:ext>
              </a:extLst>
            </p:cNvPr>
            <p:cNvPicPr>
              <a:picLocks noChangeAspect="1"/>
            </p:cNvPicPr>
            <p:nvPr/>
          </p:nvPicPr>
          <p:blipFill rotWithShape="1">
            <a:blip r:embed="rId4"/>
            <a:srcRect r="13420" b="87177"/>
            <a:stretch/>
          </p:blipFill>
          <p:spPr>
            <a:xfrm>
              <a:off x="7718797" y="1116160"/>
              <a:ext cx="3804388" cy="647658"/>
            </a:xfrm>
            <a:prstGeom prst="rect">
              <a:avLst/>
            </a:prstGeom>
            <a:ln>
              <a:solidFill>
                <a:schemeClr val="tx1"/>
              </a:solidFill>
            </a:ln>
          </p:spPr>
        </p:pic>
        <p:pic>
          <p:nvPicPr>
            <p:cNvPr id="21" name="Picture 2">
              <a:extLst>
                <a:ext uri="{FF2B5EF4-FFF2-40B4-BE49-F238E27FC236}">
                  <a16:creationId xmlns:a16="http://schemas.microsoft.com/office/drawing/2014/main" id="{A515EACB-CFF2-2874-B8CF-EF675C38CF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8798" y="1774394"/>
              <a:ext cx="3804387" cy="369158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24" name="TextBox 23">
            <a:extLst>
              <a:ext uri="{FF2B5EF4-FFF2-40B4-BE49-F238E27FC236}">
                <a16:creationId xmlns:a16="http://schemas.microsoft.com/office/drawing/2014/main" id="{06AE63B2-2A27-0AB0-A9E1-9C9945B8779F}"/>
              </a:ext>
            </a:extLst>
          </p:cNvPr>
          <p:cNvSpPr txBox="1"/>
          <p:nvPr/>
        </p:nvSpPr>
        <p:spPr>
          <a:xfrm>
            <a:off x="2941435" y="183035"/>
            <a:ext cx="6334539" cy="369332"/>
          </a:xfrm>
          <a:prstGeom prst="rect">
            <a:avLst/>
          </a:prstGeom>
          <a:noFill/>
        </p:spPr>
        <p:txBody>
          <a:bodyPr wrap="square" rtlCol="0">
            <a:spAutoFit/>
          </a:bodyPr>
          <a:lstStyle/>
          <a:p>
            <a:pPr algn="ctr"/>
            <a:r>
              <a:rPr lang="en-US" dirty="0">
                <a:solidFill>
                  <a:schemeClr val="bg2">
                    <a:lumMod val="75000"/>
                  </a:schemeClr>
                </a:solidFill>
              </a:rPr>
              <a:t>P A R T  A :  U N S U P E R V I S E D   L E A R N I N G</a:t>
            </a:r>
          </a:p>
        </p:txBody>
      </p:sp>
    </p:spTree>
    <p:extLst>
      <p:ext uri="{BB962C8B-B14F-4D97-AF65-F5344CB8AC3E}">
        <p14:creationId xmlns:p14="http://schemas.microsoft.com/office/powerpoint/2010/main" val="1263288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314F955-0FA8-28BC-94CB-BAD208AD5D0E}"/>
              </a:ext>
            </a:extLst>
          </p:cNvPr>
          <p:cNvSpPr/>
          <p:nvPr/>
        </p:nvSpPr>
        <p:spPr>
          <a:xfrm>
            <a:off x="428977" y="6084712"/>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IMPORT DATA</a:t>
            </a:r>
          </a:p>
        </p:txBody>
      </p:sp>
      <p:sp>
        <p:nvSpPr>
          <p:cNvPr id="7" name="Rounded Rectangle 6">
            <a:extLst>
              <a:ext uri="{FF2B5EF4-FFF2-40B4-BE49-F238E27FC236}">
                <a16:creationId xmlns:a16="http://schemas.microsoft.com/office/drawing/2014/main" id="{228769D6-887F-E09E-24F2-D488A28C10E5}"/>
              </a:ext>
            </a:extLst>
          </p:cNvPr>
          <p:cNvSpPr/>
          <p:nvPr/>
        </p:nvSpPr>
        <p:spPr>
          <a:xfrm>
            <a:off x="2087030" y="6084708"/>
            <a:ext cx="1422402" cy="560564"/>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Bebas Neue" panose="020B0606020202050201" pitchFamily="34" charset="77"/>
              </a:rPr>
              <a:t>EDA</a:t>
            </a:r>
          </a:p>
        </p:txBody>
      </p:sp>
      <p:sp>
        <p:nvSpPr>
          <p:cNvPr id="8" name="Rounded Rectangle 7">
            <a:extLst>
              <a:ext uri="{FF2B5EF4-FFF2-40B4-BE49-F238E27FC236}">
                <a16:creationId xmlns:a16="http://schemas.microsoft.com/office/drawing/2014/main" id="{616109E2-EBAC-74E7-67BC-10D8B3C341EE}"/>
              </a:ext>
            </a:extLst>
          </p:cNvPr>
          <p:cNvSpPr/>
          <p:nvPr/>
        </p:nvSpPr>
        <p:spPr>
          <a:xfrm>
            <a:off x="3742267" y="6084708"/>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PCA</a:t>
            </a:r>
          </a:p>
        </p:txBody>
      </p:sp>
      <p:sp>
        <p:nvSpPr>
          <p:cNvPr id="9" name="Rounded Rectangle 8">
            <a:extLst>
              <a:ext uri="{FF2B5EF4-FFF2-40B4-BE49-F238E27FC236}">
                <a16:creationId xmlns:a16="http://schemas.microsoft.com/office/drawing/2014/main" id="{10D7FFB0-EF31-7E32-D566-126ADDF9654E}"/>
              </a:ext>
            </a:extLst>
          </p:cNvPr>
          <p:cNvSpPr/>
          <p:nvPr/>
        </p:nvSpPr>
        <p:spPr>
          <a:xfrm>
            <a:off x="5397504" y="6086649"/>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K-MEANS</a:t>
            </a:r>
          </a:p>
        </p:txBody>
      </p:sp>
      <p:sp>
        <p:nvSpPr>
          <p:cNvPr id="10" name="Rounded Rectangle 9">
            <a:extLst>
              <a:ext uri="{FF2B5EF4-FFF2-40B4-BE49-F238E27FC236}">
                <a16:creationId xmlns:a16="http://schemas.microsoft.com/office/drawing/2014/main" id="{0C484526-3E90-1426-9052-DA408CD07CFF}"/>
              </a:ext>
            </a:extLst>
          </p:cNvPr>
          <p:cNvSpPr/>
          <p:nvPr/>
        </p:nvSpPr>
        <p:spPr>
          <a:xfrm>
            <a:off x="7052741" y="6084708"/>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GMM</a:t>
            </a:r>
          </a:p>
        </p:txBody>
      </p:sp>
      <p:sp>
        <p:nvSpPr>
          <p:cNvPr id="11" name="Rounded Rectangle 10">
            <a:extLst>
              <a:ext uri="{FF2B5EF4-FFF2-40B4-BE49-F238E27FC236}">
                <a16:creationId xmlns:a16="http://schemas.microsoft.com/office/drawing/2014/main" id="{8387284E-A84D-BF15-3BA0-F73936721E63}"/>
              </a:ext>
            </a:extLst>
          </p:cNvPr>
          <p:cNvSpPr/>
          <p:nvPr/>
        </p:nvSpPr>
        <p:spPr>
          <a:xfrm>
            <a:off x="8707978" y="6084708"/>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HIERACHICAL CLUSTERING</a:t>
            </a:r>
          </a:p>
        </p:txBody>
      </p:sp>
      <p:sp>
        <p:nvSpPr>
          <p:cNvPr id="12" name="Rounded Rectangle 11">
            <a:extLst>
              <a:ext uri="{FF2B5EF4-FFF2-40B4-BE49-F238E27FC236}">
                <a16:creationId xmlns:a16="http://schemas.microsoft.com/office/drawing/2014/main" id="{E6A22827-F3B6-606E-44F4-BA517CEC8772}"/>
              </a:ext>
            </a:extLst>
          </p:cNvPr>
          <p:cNvSpPr/>
          <p:nvPr/>
        </p:nvSpPr>
        <p:spPr>
          <a:xfrm>
            <a:off x="10363215" y="6084708"/>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EVALUATION</a:t>
            </a:r>
          </a:p>
        </p:txBody>
      </p:sp>
      <p:pic>
        <p:nvPicPr>
          <p:cNvPr id="2" name="Picture 1">
            <a:extLst>
              <a:ext uri="{FF2B5EF4-FFF2-40B4-BE49-F238E27FC236}">
                <a16:creationId xmlns:a16="http://schemas.microsoft.com/office/drawing/2014/main" id="{3A1E0D0A-7250-791D-E766-F2B79A07D7F9}"/>
              </a:ext>
            </a:extLst>
          </p:cNvPr>
          <p:cNvPicPr>
            <a:picLocks noChangeAspect="1"/>
          </p:cNvPicPr>
          <p:nvPr/>
        </p:nvPicPr>
        <p:blipFill>
          <a:blip r:embed="rId2"/>
          <a:stretch>
            <a:fillRect/>
          </a:stretch>
        </p:blipFill>
        <p:spPr>
          <a:xfrm>
            <a:off x="270950" y="2085359"/>
            <a:ext cx="11514667" cy="2351469"/>
          </a:xfrm>
          <a:prstGeom prst="rect">
            <a:avLst/>
          </a:prstGeom>
          <a:ln>
            <a:solidFill>
              <a:schemeClr val="tx1"/>
            </a:solidFill>
          </a:ln>
        </p:spPr>
      </p:pic>
      <p:sp>
        <p:nvSpPr>
          <p:cNvPr id="5" name="TextBox 4">
            <a:extLst>
              <a:ext uri="{FF2B5EF4-FFF2-40B4-BE49-F238E27FC236}">
                <a16:creationId xmlns:a16="http://schemas.microsoft.com/office/drawing/2014/main" id="{7269318B-4100-7724-64E9-213720EE215F}"/>
              </a:ext>
            </a:extLst>
          </p:cNvPr>
          <p:cNvSpPr txBox="1"/>
          <p:nvPr/>
        </p:nvSpPr>
        <p:spPr>
          <a:xfrm>
            <a:off x="2941435" y="183035"/>
            <a:ext cx="6334539" cy="369332"/>
          </a:xfrm>
          <a:prstGeom prst="rect">
            <a:avLst/>
          </a:prstGeom>
          <a:noFill/>
        </p:spPr>
        <p:txBody>
          <a:bodyPr wrap="square" rtlCol="0">
            <a:spAutoFit/>
          </a:bodyPr>
          <a:lstStyle/>
          <a:p>
            <a:pPr algn="ctr"/>
            <a:r>
              <a:rPr lang="en-US" dirty="0">
                <a:solidFill>
                  <a:schemeClr val="bg2">
                    <a:lumMod val="75000"/>
                  </a:schemeClr>
                </a:solidFill>
              </a:rPr>
              <a:t>P A R T  A :  U N S U P E R V I S E D   L E A R N I N G</a:t>
            </a:r>
          </a:p>
        </p:txBody>
      </p:sp>
    </p:spTree>
    <p:extLst>
      <p:ext uri="{BB962C8B-B14F-4D97-AF65-F5344CB8AC3E}">
        <p14:creationId xmlns:p14="http://schemas.microsoft.com/office/powerpoint/2010/main" val="2114136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314F955-0FA8-28BC-94CB-BAD208AD5D0E}"/>
              </a:ext>
            </a:extLst>
          </p:cNvPr>
          <p:cNvSpPr/>
          <p:nvPr/>
        </p:nvSpPr>
        <p:spPr>
          <a:xfrm>
            <a:off x="428977" y="6084712"/>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IMPORT DATA</a:t>
            </a:r>
          </a:p>
        </p:txBody>
      </p:sp>
      <p:sp>
        <p:nvSpPr>
          <p:cNvPr id="7" name="Rounded Rectangle 6">
            <a:extLst>
              <a:ext uri="{FF2B5EF4-FFF2-40B4-BE49-F238E27FC236}">
                <a16:creationId xmlns:a16="http://schemas.microsoft.com/office/drawing/2014/main" id="{228769D6-887F-E09E-24F2-D488A28C10E5}"/>
              </a:ext>
            </a:extLst>
          </p:cNvPr>
          <p:cNvSpPr/>
          <p:nvPr/>
        </p:nvSpPr>
        <p:spPr>
          <a:xfrm>
            <a:off x="2087030" y="6084708"/>
            <a:ext cx="1422402" cy="560564"/>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Bebas Neue" panose="020B0606020202050201" pitchFamily="34" charset="77"/>
              </a:rPr>
              <a:t>EDA</a:t>
            </a:r>
          </a:p>
        </p:txBody>
      </p:sp>
      <p:sp>
        <p:nvSpPr>
          <p:cNvPr id="8" name="Rounded Rectangle 7">
            <a:extLst>
              <a:ext uri="{FF2B5EF4-FFF2-40B4-BE49-F238E27FC236}">
                <a16:creationId xmlns:a16="http://schemas.microsoft.com/office/drawing/2014/main" id="{616109E2-EBAC-74E7-67BC-10D8B3C341EE}"/>
              </a:ext>
            </a:extLst>
          </p:cNvPr>
          <p:cNvSpPr/>
          <p:nvPr/>
        </p:nvSpPr>
        <p:spPr>
          <a:xfrm>
            <a:off x="3742267" y="6084708"/>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PCA</a:t>
            </a:r>
          </a:p>
        </p:txBody>
      </p:sp>
      <p:sp>
        <p:nvSpPr>
          <p:cNvPr id="9" name="Rounded Rectangle 8">
            <a:extLst>
              <a:ext uri="{FF2B5EF4-FFF2-40B4-BE49-F238E27FC236}">
                <a16:creationId xmlns:a16="http://schemas.microsoft.com/office/drawing/2014/main" id="{10D7FFB0-EF31-7E32-D566-126ADDF9654E}"/>
              </a:ext>
            </a:extLst>
          </p:cNvPr>
          <p:cNvSpPr/>
          <p:nvPr/>
        </p:nvSpPr>
        <p:spPr>
          <a:xfrm>
            <a:off x="5397504" y="6086649"/>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K-MEANS</a:t>
            </a:r>
          </a:p>
        </p:txBody>
      </p:sp>
      <p:sp>
        <p:nvSpPr>
          <p:cNvPr id="10" name="Rounded Rectangle 9">
            <a:extLst>
              <a:ext uri="{FF2B5EF4-FFF2-40B4-BE49-F238E27FC236}">
                <a16:creationId xmlns:a16="http://schemas.microsoft.com/office/drawing/2014/main" id="{0C484526-3E90-1426-9052-DA408CD07CFF}"/>
              </a:ext>
            </a:extLst>
          </p:cNvPr>
          <p:cNvSpPr/>
          <p:nvPr/>
        </p:nvSpPr>
        <p:spPr>
          <a:xfrm>
            <a:off x="7052741" y="6084708"/>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GMM</a:t>
            </a:r>
          </a:p>
        </p:txBody>
      </p:sp>
      <p:sp>
        <p:nvSpPr>
          <p:cNvPr id="11" name="Rounded Rectangle 10">
            <a:extLst>
              <a:ext uri="{FF2B5EF4-FFF2-40B4-BE49-F238E27FC236}">
                <a16:creationId xmlns:a16="http://schemas.microsoft.com/office/drawing/2014/main" id="{8387284E-A84D-BF15-3BA0-F73936721E63}"/>
              </a:ext>
            </a:extLst>
          </p:cNvPr>
          <p:cNvSpPr/>
          <p:nvPr/>
        </p:nvSpPr>
        <p:spPr>
          <a:xfrm>
            <a:off x="8707978" y="6084708"/>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HIERACHICAL CLUSTERING</a:t>
            </a:r>
          </a:p>
        </p:txBody>
      </p:sp>
      <p:sp>
        <p:nvSpPr>
          <p:cNvPr id="12" name="Rounded Rectangle 11">
            <a:extLst>
              <a:ext uri="{FF2B5EF4-FFF2-40B4-BE49-F238E27FC236}">
                <a16:creationId xmlns:a16="http://schemas.microsoft.com/office/drawing/2014/main" id="{E6A22827-F3B6-606E-44F4-BA517CEC8772}"/>
              </a:ext>
            </a:extLst>
          </p:cNvPr>
          <p:cNvSpPr/>
          <p:nvPr/>
        </p:nvSpPr>
        <p:spPr>
          <a:xfrm>
            <a:off x="10363215" y="6084708"/>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EVALUATION</a:t>
            </a:r>
          </a:p>
        </p:txBody>
      </p:sp>
      <p:pic>
        <p:nvPicPr>
          <p:cNvPr id="5" name="Picture 4">
            <a:extLst>
              <a:ext uri="{FF2B5EF4-FFF2-40B4-BE49-F238E27FC236}">
                <a16:creationId xmlns:a16="http://schemas.microsoft.com/office/drawing/2014/main" id="{67EAB146-D2CF-E3BD-B4D3-16809B37A47C}"/>
              </a:ext>
            </a:extLst>
          </p:cNvPr>
          <p:cNvPicPr>
            <a:picLocks noChangeAspect="1"/>
          </p:cNvPicPr>
          <p:nvPr/>
        </p:nvPicPr>
        <p:blipFill rotWithShape="1">
          <a:blip r:embed="rId2"/>
          <a:srcRect r="7642" b="17716"/>
          <a:stretch/>
        </p:blipFill>
        <p:spPr>
          <a:xfrm>
            <a:off x="1055514" y="611443"/>
            <a:ext cx="3206043" cy="866268"/>
          </a:xfrm>
          <a:prstGeom prst="rect">
            <a:avLst/>
          </a:prstGeom>
          <a:ln>
            <a:solidFill>
              <a:schemeClr val="tx1"/>
            </a:solidFill>
          </a:ln>
        </p:spPr>
      </p:pic>
      <p:pic>
        <p:nvPicPr>
          <p:cNvPr id="6" name="Picture 2">
            <a:extLst>
              <a:ext uri="{FF2B5EF4-FFF2-40B4-BE49-F238E27FC236}">
                <a16:creationId xmlns:a16="http://schemas.microsoft.com/office/drawing/2014/main" id="{294CF520-8412-ED5E-63D2-B658D7ACC2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514" y="1484243"/>
            <a:ext cx="3206043" cy="435121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0AD43E1-657A-3E46-6A15-872087715D04}"/>
              </a:ext>
            </a:extLst>
          </p:cNvPr>
          <p:cNvSpPr txBox="1"/>
          <p:nvPr/>
        </p:nvSpPr>
        <p:spPr>
          <a:xfrm>
            <a:off x="8033778" y="1011415"/>
            <a:ext cx="3420534" cy="1446550"/>
          </a:xfrm>
          <a:prstGeom prst="rect">
            <a:avLst/>
          </a:prstGeom>
          <a:noFill/>
        </p:spPr>
        <p:txBody>
          <a:bodyPr wrap="square" rtlCol="0">
            <a:spAutoFit/>
          </a:bodyPr>
          <a:lstStyle/>
          <a:p>
            <a:pPr algn="r"/>
            <a:r>
              <a:rPr lang="en-US" sz="4400" dirty="0">
                <a:solidFill>
                  <a:schemeClr val="accent1">
                    <a:lumMod val="50000"/>
                  </a:schemeClr>
                </a:solidFill>
                <a:latin typeface="Bebas Neue" panose="020B0606020202050201" pitchFamily="34" charset="77"/>
              </a:rPr>
              <a:t>DATA </a:t>
            </a:r>
          </a:p>
          <a:p>
            <a:pPr algn="r"/>
            <a:r>
              <a:rPr lang="en-US" sz="4400" dirty="0">
                <a:solidFill>
                  <a:schemeClr val="accent1">
                    <a:lumMod val="50000"/>
                  </a:schemeClr>
                </a:solidFill>
                <a:latin typeface="Bebas Neue" panose="020B0606020202050201" pitchFamily="34" charset="77"/>
              </a:rPr>
              <a:t>PREPROCESSING</a:t>
            </a:r>
          </a:p>
        </p:txBody>
      </p:sp>
      <p:sp>
        <p:nvSpPr>
          <p:cNvPr id="14" name="TextBox 13">
            <a:extLst>
              <a:ext uri="{FF2B5EF4-FFF2-40B4-BE49-F238E27FC236}">
                <a16:creationId xmlns:a16="http://schemas.microsoft.com/office/drawing/2014/main" id="{3F3E0700-275F-32A8-8988-276A908243E6}"/>
              </a:ext>
            </a:extLst>
          </p:cNvPr>
          <p:cNvSpPr txBox="1"/>
          <p:nvPr/>
        </p:nvSpPr>
        <p:spPr>
          <a:xfrm>
            <a:off x="4724407" y="935382"/>
            <a:ext cx="3420534" cy="400110"/>
          </a:xfrm>
          <a:prstGeom prst="rect">
            <a:avLst/>
          </a:prstGeom>
          <a:noFill/>
        </p:spPr>
        <p:txBody>
          <a:bodyPr wrap="square" rtlCol="0">
            <a:spAutoFit/>
          </a:bodyPr>
          <a:lstStyle/>
          <a:p>
            <a:r>
              <a:rPr lang="en-US" sz="2000" i="1" u="sng" dirty="0">
                <a:solidFill>
                  <a:schemeClr val="accent1">
                    <a:lumMod val="75000"/>
                  </a:schemeClr>
                </a:solidFill>
                <a:latin typeface="Bebas Neue" panose="020B0606020202050201" pitchFamily="34" charset="77"/>
              </a:rPr>
              <a:t>DROPPING CLASS</a:t>
            </a:r>
          </a:p>
        </p:txBody>
      </p:sp>
      <p:sp>
        <p:nvSpPr>
          <p:cNvPr id="15" name="TextBox 14">
            <a:extLst>
              <a:ext uri="{FF2B5EF4-FFF2-40B4-BE49-F238E27FC236}">
                <a16:creationId xmlns:a16="http://schemas.microsoft.com/office/drawing/2014/main" id="{04C19F2B-563D-BA2B-0565-55941D9D705B}"/>
              </a:ext>
            </a:extLst>
          </p:cNvPr>
          <p:cNvSpPr txBox="1"/>
          <p:nvPr/>
        </p:nvSpPr>
        <p:spPr>
          <a:xfrm>
            <a:off x="4724407" y="2000723"/>
            <a:ext cx="3420534" cy="400110"/>
          </a:xfrm>
          <a:prstGeom prst="rect">
            <a:avLst/>
          </a:prstGeom>
          <a:noFill/>
        </p:spPr>
        <p:txBody>
          <a:bodyPr wrap="square" rtlCol="0">
            <a:spAutoFit/>
          </a:bodyPr>
          <a:lstStyle/>
          <a:p>
            <a:r>
              <a:rPr lang="en-US" sz="2000" i="1" u="sng" dirty="0">
                <a:solidFill>
                  <a:schemeClr val="accent1">
                    <a:lumMod val="75000"/>
                  </a:schemeClr>
                </a:solidFill>
                <a:latin typeface="Bebas Neue" panose="020B0606020202050201" pitchFamily="34" charset="77"/>
              </a:rPr>
              <a:t>SCALING DATA</a:t>
            </a:r>
          </a:p>
        </p:txBody>
      </p:sp>
      <p:pic>
        <p:nvPicPr>
          <p:cNvPr id="17" name="Picture 16">
            <a:extLst>
              <a:ext uri="{FF2B5EF4-FFF2-40B4-BE49-F238E27FC236}">
                <a16:creationId xmlns:a16="http://schemas.microsoft.com/office/drawing/2014/main" id="{107D7549-04B6-8647-5CE1-23CED69840DD}"/>
              </a:ext>
            </a:extLst>
          </p:cNvPr>
          <p:cNvPicPr>
            <a:picLocks noChangeAspect="1"/>
          </p:cNvPicPr>
          <p:nvPr/>
        </p:nvPicPr>
        <p:blipFill>
          <a:blip r:embed="rId4"/>
          <a:stretch>
            <a:fillRect/>
          </a:stretch>
        </p:blipFill>
        <p:spPr>
          <a:xfrm>
            <a:off x="4724408" y="1262743"/>
            <a:ext cx="3206038" cy="610674"/>
          </a:xfrm>
          <a:prstGeom prst="rect">
            <a:avLst/>
          </a:prstGeom>
        </p:spPr>
      </p:pic>
      <p:pic>
        <p:nvPicPr>
          <p:cNvPr id="19" name="Picture 18">
            <a:extLst>
              <a:ext uri="{FF2B5EF4-FFF2-40B4-BE49-F238E27FC236}">
                <a16:creationId xmlns:a16="http://schemas.microsoft.com/office/drawing/2014/main" id="{5B4C1BA5-49C0-A788-AC96-36E16D0D54B7}"/>
              </a:ext>
            </a:extLst>
          </p:cNvPr>
          <p:cNvPicPr>
            <a:picLocks noChangeAspect="1"/>
          </p:cNvPicPr>
          <p:nvPr/>
        </p:nvPicPr>
        <p:blipFill>
          <a:blip r:embed="rId5"/>
          <a:stretch>
            <a:fillRect/>
          </a:stretch>
        </p:blipFill>
        <p:spPr>
          <a:xfrm>
            <a:off x="4724407" y="2364048"/>
            <a:ext cx="3206038" cy="878812"/>
          </a:xfrm>
          <a:prstGeom prst="rect">
            <a:avLst/>
          </a:prstGeom>
        </p:spPr>
      </p:pic>
      <p:pic>
        <p:nvPicPr>
          <p:cNvPr id="21" name="Picture 20">
            <a:extLst>
              <a:ext uri="{FF2B5EF4-FFF2-40B4-BE49-F238E27FC236}">
                <a16:creationId xmlns:a16="http://schemas.microsoft.com/office/drawing/2014/main" id="{033C2852-CF82-CE88-6B6D-7A3C5408F437}"/>
              </a:ext>
            </a:extLst>
          </p:cNvPr>
          <p:cNvPicPr>
            <a:picLocks noChangeAspect="1"/>
          </p:cNvPicPr>
          <p:nvPr/>
        </p:nvPicPr>
        <p:blipFill rotWithShape="1">
          <a:blip r:embed="rId6"/>
          <a:srcRect r="42562"/>
          <a:stretch/>
        </p:blipFill>
        <p:spPr>
          <a:xfrm>
            <a:off x="4721588" y="3306924"/>
            <a:ext cx="6291101" cy="1079866"/>
          </a:xfrm>
          <a:prstGeom prst="rect">
            <a:avLst/>
          </a:prstGeom>
        </p:spPr>
      </p:pic>
      <p:pic>
        <p:nvPicPr>
          <p:cNvPr id="22" name="Picture 21">
            <a:extLst>
              <a:ext uri="{FF2B5EF4-FFF2-40B4-BE49-F238E27FC236}">
                <a16:creationId xmlns:a16="http://schemas.microsoft.com/office/drawing/2014/main" id="{C08B51B0-4802-304F-E976-1B237A49F5BD}"/>
              </a:ext>
            </a:extLst>
          </p:cNvPr>
          <p:cNvPicPr>
            <a:picLocks noChangeAspect="1"/>
          </p:cNvPicPr>
          <p:nvPr/>
        </p:nvPicPr>
        <p:blipFill rotWithShape="1">
          <a:blip r:embed="rId6"/>
          <a:srcRect l="57206"/>
          <a:stretch/>
        </p:blipFill>
        <p:spPr>
          <a:xfrm>
            <a:off x="4721588" y="4450854"/>
            <a:ext cx="4501434" cy="1037076"/>
          </a:xfrm>
          <a:prstGeom prst="rect">
            <a:avLst/>
          </a:prstGeom>
        </p:spPr>
      </p:pic>
      <p:sp>
        <p:nvSpPr>
          <p:cNvPr id="24" name="TextBox 23">
            <a:extLst>
              <a:ext uri="{FF2B5EF4-FFF2-40B4-BE49-F238E27FC236}">
                <a16:creationId xmlns:a16="http://schemas.microsoft.com/office/drawing/2014/main" id="{8EA0BF85-1FEF-43C0-F1A0-C000B4E07972}"/>
              </a:ext>
            </a:extLst>
          </p:cNvPr>
          <p:cNvSpPr txBox="1"/>
          <p:nvPr/>
        </p:nvSpPr>
        <p:spPr>
          <a:xfrm>
            <a:off x="2941435" y="183035"/>
            <a:ext cx="6334539" cy="369332"/>
          </a:xfrm>
          <a:prstGeom prst="rect">
            <a:avLst/>
          </a:prstGeom>
          <a:noFill/>
        </p:spPr>
        <p:txBody>
          <a:bodyPr wrap="square" rtlCol="0">
            <a:spAutoFit/>
          </a:bodyPr>
          <a:lstStyle/>
          <a:p>
            <a:pPr algn="ctr"/>
            <a:r>
              <a:rPr lang="en-US" dirty="0">
                <a:solidFill>
                  <a:schemeClr val="bg2">
                    <a:lumMod val="75000"/>
                  </a:schemeClr>
                </a:solidFill>
              </a:rPr>
              <a:t>P A R T  A :  U N S U P E R V I S E D   L E A R N I N G</a:t>
            </a:r>
          </a:p>
        </p:txBody>
      </p:sp>
    </p:spTree>
    <p:extLst>
      <p:ext uri="{BB962C8B-B14F-4D97-AF65-F5344CB8AC3E}">
        <p14:creationId xmlns:p14="http://schemas.microsoft.com/office/powerpoint/2010/main" val="3630285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314F955-0FA8-28BC-94CB-BAD208AD5D0E}"/>
              </a:ext>
            </a:extLst>
          </p:cNvPr>
          <p:cNvSpPr/>
          <p:nvPr/>
        </p:nvSpPr>
        <p:spPr>
          <a:xfrm>
            <a:off x="428977" y="6084712"/>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IMPORT DATA</a:t>
            </a:r>
          </a:p>
        </p:txBody>
      </p:sp>
      <p:sp>
        <p:nvSpPr>
          <p:cNvPr id="8" name="Rounded Rectangle 7">
            <a:extLst>
              <a:ext uri="{FF2B5EF4-FFF2-40B4-BE49-F238E27FC236}">
                <a16:creationId xmlns:a16="http://schemas.microsoft.com/office/drawing/2014/main" id="{616109E2-EBAC-74E7-67BC-10D8B3C341EE}"/>
              </a:ext>
            </a:extLst>
          </p:cNvPr>
          <p:cNvSpPr/>
          <p:nvPr/>
        </p:nvSpPr>
        <p:spPr>
          <a:xfrm>
            <a:off x="3742267" y="6084708"/>
            <a:ext cx="1422402" cy="560564"/>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Bebas Neue" panose="020B0606020202050201" pitchFamily="34" charset="77"/>
              </a:rPr>
              <a:t>PCA</a:t>
            </a:r>
          </a:p>
        </p:txBody>
      </p:sp>
      <p:sp>
        <p:nvSpPr>
          <p:cNvPr id="9" name="Rounded Rectangle 8">
            <a:extLst>
              <a:ext uri="{FF2B5EF4-FFF2-40B4-BE49-F238E27FC236}">
                <a16:creationId xmlns:a16="http://schemas.microsoft.com/office/drawing/2014/main" id="{10D7FFB0-EF31-7E32-D566-126ADDF9654E}"/>
              </a:ext>
            </a:extLst>
          </p:cNvPr>
          <p:cNvSpPr/>
          <p:nvPr/>
        </p:nvSpPr>
        <p:spPr>
          <a:xfrm>
            <a:off x="5397504" y="6086649"/>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K-MEANS</a:t>
            </a:r>
          </a:p>
        </p:txBody>
      </p:sp>
      <p:sp>
        <p:nvSpPr>
          <p:cNvPr id="10" name="Rounded Rectangle 9">
            <a:extLst>
              <a:ext uri="{FF2B5EF4-FFF2-40B4-BE49-F238E27FC236}">
                <a16:creationId xmlns:a16="http://schemas.microsoft.com/office/drawing/2014/main" id="{0C484526-3E90-1426-9052-DA408CD07CFF}"/>
              </a:ext>
            </a:extLst>
          </p:cNvPr>
          <p:cNvSpPr/>
          <p:nvPr/>
        </p:nvSpPr>
        <p:spPr>
          <a:xfrm>
            <a:off x="7052741" y="6084708"/>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GMM</a:t>
            </a:r>
          </a:p>
        </p:txBody>
      </p:sp>
      <p:sp>
        <p:nvSpPr>
          <p:cNvPr id="11" name="Rounded Rectangle 10">
            <a:extLst>
              <a:ext uri="{FF2B5EF4-FFF2-40B4-BE49-F238E27FC236}">
                <a16:creationId xmlns:a16="http://schemas.microsoft.com/office/drawing/2014/main" id="{8387284E-A84D-BF15-3BA0-F73936721E63}"/>
              </a:ext>
            </a:extLst>
          </p:cNvPr>
          <p:cNvSpPr/>
          <p:nvPr/>
        </p:nvSpPr>
        <p:spPr>
          <a:xfrm>
            <a:off x="8707978" y="6084708"/>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HIERACHICAL CLUSTERING</a:t>
            </a:r>
          </a:p>
        </p:txBody>
      </p:sp>
      <p:sp>
        <p:nvSpPr>
          <p:cNvPr id="12" name="Rounded Rectangle 11">
            <a:extLst>
              <a:ext uri="{FF2B5EF4-FFF2-40B4-BE49-F238E27FC236}">
                <a16:creationId xmlns:a16="http://schemas.microsoft.com/office/drawing/2014/main" id="{E6A22827-F3B6-606E-44F4-BA517CEC8772}"/>
              </a:ext>
            </a:extLst>
          </p:cNvPr>
          <p:cNvSpPr/>
          <p:nvPr/>
        </p:nvSpPr>
        <p:spPr>
          <a:xfrm>
            <a:off x="10363215" y="6084708"/>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EVALUATION</a:t>
            </a:r>
          </a:p>
        </p:txBody>
      </p:sp>
      <p:sp>
        <p:nvSpPr>
          <p:cNvPr id="2" name="Rounded Rectangle 1">
            <a:extLst>
              <a:ext uri="{FF2B5EF4-FFF2-40B4-BE49-F238E27FC236}">
                <a16:creationId xmlns:a16="http://schemas.microsoft.com/office/drawing/2014/main" id="{E0280712-F36D-9E60-2199-59A2E4847380}"/>
              </a:ext>
            </a:extLst>
          </p:cNvPr>
          <p:cNvSpPr/>
          <p:nvPr/>
        </p:nvSpPr>
        <p:spPr>
          <a:xfrm>
            <a:off x="2087030" y="6084708"/>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EDA</a:t>
            </a:r>
          </a:p>
        </p:txBody>
      </p:sp>
      <p:pic>
        <p:nvPicPr>
          <p:cNvPr id="16" name="Picture 15">
            <a:extLst>
              <a:ext uri="{FF2B5EF4-FFF2-40B4-BE49-F238E27FC236}">
                <a16:creationId xmlns:a16="http://schemas.microsoft.com/office/drawing/2014/main" id="{E7D89061-8BB4-203B-0313-AAF4F7ACD347}"/>
              </a:ext>
            </a:extLst>
          </p:cNvPr>
          <p:cNvPicPr>
            <a:picLocks noChangeAspect="1"/>
          </p:cNvPicPr>
          <p:nvPr/>
        </p:nvPicPr>
        <p:blipFill rotWithShape="1">
          <a:blip r:embed="rId3"/>
          <a:srcRect r="4436"/>
          <a:stretch/>
        </p:blipFill>
        <p:spPr>
          <a:xfrm>
            <a:off x="640541" y="1941689"/>
            <a:ext cx="5416774" cy="2481437"/>
          </a:xfrm>
          <a:prstGeom prst="rect">
            <a:avLst/>
          </a:prstGeom>
          <a:ln>
            <a:solidFill>
              <a:schemeClr val="accent1">
                <a:lumMod val="75000"/>
              </a:schemeClr>
            </a:solidFill>
          </a:ln>
        </p:spPr>
      </p:pic>
      <p:pic>
        <p:nvPicPr>
          <p:cNvPr id="4100" name="Picture 4">
            <a:extLst>
              <a:ext uri="{FF2B5EF4-FFF2-40B4-BE49-F238E27FC236}">
                <a16:creationId xmlns:a16="http://schemas.microsoft.com/office/drawing/2014/main" id="{8BA8279C-9C9B-AAFB-B98A-F01DFAE172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2884" y="1883125"/>
            <a:ext cx="5401540" cy="28116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7695E18-98A8-B717-8E68-73DAF31F7B4E}"/>
              </a:ext>
            </a:extLst>
          </p:cNvPr>
          <p:cNvSpPr txBox="1"/>
          <p:nvPr/>
        </p:nvSpPr>
        <p:spPr>
          <a:xfrm>
            <a:off x="2941435" y="183035"/>
            <a:ext cx="6334539" cy="369332"/>
          </a:xfrm>
          <a:prstGeom prst="rect">
            <a:avLst/>
          </a:prstGeom>
          <a:noFill/>
        </p:spPr>
        <p:txBody>
          <a:bodyPr wrap="square" rtlCol="0">
            <a:spAutoFit/>
          </a:bodyPr>
          <a:lstStyle/>
          <a:p>
            <a:pPr algn="ctr"/>
            <a:r>
              <a:rPr lang="en-US" dirty="0">
                <a:solidFill>
                  <a:schemeClr val="bg2">
                    <a:lumMod val="75000"/>
                  </a:schemeClr>
                </a:solidFill>
              </a:rPr>
              <a:t>P A R T  A :  U N S U P E R V I S E D   L E A R N I N G</a:t>
            </a:r>
          </a:p>
        </p:txBody>
      </p:sp>
    </p:spTree>
    <p:extLst>
      <p:ext uri="{BB962C8B-B14F-4D97-AF65-F5344CB8AC3E}">
        <p14:creationId xmlns:p14="http://schemas.microsoft.com/office/powerpoint/2010/main" val="3641134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314F955-0FA8-28BC-94CB-BAD208AD5D0E}"/>
              </a:ext>
            </a:extLst>
          </p:cNvPr>
          <p:cNvSpPr/>
          <p:nvPr/>
        </p:nvSpPr>
        <p:spPr>
          <a:xfrm>
            <a:off x="428977" y="6084712"/>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IMPORT DATA</a:t>
            </a:r>
          </a:p>
        </p:txBody>
      </p:sp>
      <p:sp>
        <p:nvSpPr>
          <p:cNvPr id="8" name="Rounded Rectangle 7">
            <a:extLst>
              <a:ext uri="{FF2B5EF4-FFF2-40B4-BE49-F238E27FC236}">
                <a16:creationId xmlns:a16="http://schemas.microsoft.com/office/drawing/2014/main" id="{616109E2-EBAC-74E7-67BC-10D8B3C341EE}"/>
              </a:ext>
            </a:extLst>
          </p:cNvPr>
          <p:cNvSpPr/>
          <p:nvPr/>
        </p:nvSpPr>
        <p:spPr>
          <a:xfrm>
            <a:off x="3742267" y="6084708"/>
            <a:ext cx="1422402" cy="560564"/>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Bebas Neue" panose="020B0606020202050201" pitchFamily="34" charset="77"/>
              </a:rPr>
              <a:t>PCA</a:t>
            </a:r>
          </a:p>
        </p:txBody>
      </p:sp>
      <p:sp>
        <p:nvSpPr>
          <p:cNvPr id="9" name="Rounded Rectangle 8">
            <a:extLst>
              <a:ext uri="{FF2B5EF4-FFF2-40B4-BE49-F238E27FC236}">
                <a16:creationId xmlns:a16="http://schemas.microsoft.com/office/drawing/2014/main" id="{10D7FFB0-EF31-7E32-D566-126ADDF9654E}"/>
              </a:ext>
            </a:extLst>
          </p:cNvPr>
          <p:cNvSpPr/>
          <p:nvPr/>
        </p:nvSpPr>
        <p:spPr>
          <a:xfrm>
            <a:off x="5397504" y="6086649"/>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K-MEANS</a:t>
            </a:r>
          </a:p>
        </p:txBody>
      </p:sp>
      <p:sp>
        <p:nvSpPr>
          <p:cNvPr id="10" name="Rounded Rectangle 9">
            <a:extLst>
              <a:ext uri="{FF2B5EF4-FFF2-40B4-BE49-F238E27FC236}">
                <a16:creationId xmlns:a16="http://schemas.microsoft.com/office/drawing/2014/main" id="{0C484526-3E90-1426-9052-DA408CD07CFF}"/>
              </a:ext>
            </a:extLst>
          </p:cNvPr>
          <p:cNvSpPr/>
          <p:nvPr/>
        </p:nvSpPr>
        <p:spPr>
          <a:xfrm>
            <a:off x="7052741" y="6084708"/>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GMM</a:t>
            </a:r>
          </a:p>
        </p:txBody>
      </p:sp>
      <p:sp>
        <p:nvSpPr>
          <p:cNvPr id="11" name="Rounded Rectangle 10">
            <a:extLst>
              <a:ext uri="{FF2B5EF4-FFF2-40B4-BE49-F238E27FC236}">
                <a16:creationId xmlns:a16="http://schemas.microsoft.com/office/drawing/2014/main" id="{8387284E-A84D-BF15-3BA0-F73936721E63}"/>
              </a:ext>
            </a:extLst>
          </p:cNvPr>
          <p:cNvSpPr/>
          <p:nvPr/>
        </p:nvSpPr>
        <p:spPr>
          <a:xfrm>
            <a:off x="8707978" y="6084708"/>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HIERACHICAL CLUSTERING</a:t>
            </a:r>
          </a:p>
        </p:txBody>
      </p:sp>
      <p:sp>
        <p:nvSpPr>
          <p:cNvPr id="12" name="Rounded Rectangle 11">
            <a:extLst>
              <a:ext uri="{FF2B5EF4-FFF2-40B4-BE49-F238E27FC236}">
                <a16:creationId xmlns:a16="http://schemas.microsoft.com/office/drawing/2014/main" id="{E6A22827-F3B6-606E-44F4-BA517CEC8772}"/>
              </a:ext>
            </a:extLst>
          </p:cNvPr>
          <p:cNvSpPr/>
          <p:nvPr/>
        </p:nvSpPr>
        <p:spPr>
          <a:xfrm>
            <a:off x="10363215" y="6084708"/>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EVALUATION</a:t>
            </a:r>
          </a:p>
        </p:txBody>
      </p:sp>
      <p:sp>
        <p:nvSpPr>
          <p:cNvPr id="2" name="Rounded Rectangle 1">
            <a:extLst>
              <a:ext uri="{FF2B5EF4-FFF2-40B4-BE49-F238E27FC236}">
                <a16:creationId xmlns:a16="http://schemas.microsoft.com/office/drawing/2014/main" id="{E0280712-F36D-9E60-2199-59A2E4847380}"/>
              </a:ext>
            </a:extLst>
          </p:cNvPr>
          <p:cNvSpPr/>
          <p:nvPr/>
        </p:nvSpPr>
        <p:spPr>
          <a:xfrm>
            <a:off x="2087030" y="6084708"/>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EDA</a:t>
            </a:r>
          </a:p>
        </p:txBody>
      </p:sp>
      <p:pic>
        <p:nvPicPr>
          <p:cNvPr id="5" name="Picture 4">
            <a:extLst>
              <a:ext uri="{FF2B5EF4-FFF2-40B4-BE49-F238E27FC236}">
                <a16:creationId xmlns:a16="http://schemas.microsoft.com/office/drawing/2014/main" id="{BF00DBA4-F51B-1405-7950-461E1B9E3E5F}"/>
              </a:ext>
            </a:extLst>
          </p:cNvPr>
          <p:cNvPicPr>
            <a:picLocks noChangeAspect="1"/>
          </p:cNvPicPr>
          <p:nvPr/>
        </p:nvPicPr>
        <p:blipFill>
          <a:blip r:embed="rId3"/>
          <a:stretch>
            <a:fillRect/>
          </a:stretch>
        </p:blipFill>
        <p:spPr>
          <a:xfrm>
            <a:off x="4987738" y="1420907"/>
            <a:ext cx="4464657" cy="3598276"/>
          </a:xfrm>
          <a:prstGeom prst="rect">
            <a:avLst/>
          </a:prstGeom>
        </p:spPr>
      </p:pic>
      <p:sp>
        <p:nvSpPr>
          <p:cNvPr id="6" name="TextBox 5">
            <a:extLst>
              <a:ext uri="{FF2B5EF4-FFF2-40B4-BE49-F238E27FC236}">
                <a16:creationId xmlns:a16="http://schemas.microsoft.com/office/drawing/2014/main" id="{DA90B049-0EC1-3B5B-78AF-E2A8C225340C}"/>
              </a:ext>
            </a:extLst>
          </p:cNvPr>
          <p:cNvSpPr txBox="1"/>
          <p:nvPr/>
        </p:nvSpPr>
        <p:spPr>
          <a:xfrm>
            <a:off x="8085153" y="1534151"/>
            <a:ext cx="3420534" cy="1446550"/>
          </a:xfrm>
          <a:prstGeom prst="rect">
            <a:avLst/>
          </a:prstGeom>
          <a:noFill/>
        </p:spPr>
        <p:txBody>
          <a:bodyPr wrap="square" rtlCol="0">
            <a:spAutoFit/>
          </a:bodyPr>
          <a:lstStyle/>
          <a:p>
            <a:pPr algn="r"/>
            <a:r>
              <a:rPr lang="en-US" sz="4400" dirty="0">
                <a:solidFill>
                  <a:schemeClr val="accent1">
                    <a:lumMod val="50000"/>
                  </a:schemeClr>
                </a:solidFill>
                <a:latin typeface="Bebas Neue" panose="020B0606020202050201" pitchFamily="34" charset="77"/>
              </a:rPr>
              <a:t>Results</a:t>
            </a:r>
          </a:p>
          <a:p>
            <a:pPr algn="r"/>
            <a:r>
              <a:rPr lang="en-US" sz="4400" dirty="0">
                <a:solidFill>
                  <a:schemeClr val="accent1">
                    <a:lumMod val="50000"/>
                  </a:schemeClr>
                </a:solidFill>
                <a:latin typeface="Bebas Neue" panose="020B0606020202050201" pitchFamily="34" charset="77"/>
              </a:rPr>
              <a:t>From </a:t>
            </a:r>
            <a:r>
              <a:rPr lang="en-US" sz="4400" dirty="0" err="1">
                <a:solidFill>
                  <a:schemeClr val="accent1">
                    <a:lumMod val="50000"/>
                  </a:schemeClr>
                </a:solidFill>
                <a:latin typeface="Bebas Neue" panose="020B0606020202050201" pitchFamily="34" charset="77"/>
              </a:rPr>
              <a:t>pca</a:t>
            </a:r>
            <a:endParaRPr lang="en-US" sz="4400" dirty="0">
              <a:solidFill>
                <a:schemeClr val="accent1">
                  <a:lumMod val="50000"/>
                </a:schemeClr>
              </a:solidFill>
              <a:latin typeface="Bebas Neue" panose="020B0606020202050201" pitchFamily="34" charset="77"/>
            </a:endParaRPr>
          </a:p>
        </p:txBody>
      </p:sp>
      <p:cxnSp>
        <p:nvCxnSpPr>
          <p:cNvPr id="13" name="Curved Connector 12">
            <a:extLst>
              <a:ext uri="{FF2B5EF4-FFF2-40B4-BE49-F238E27FC236}">
                <a16:creationId xmlns:a16="http://schemas.microsoft.com/office/drawing/2014/main" id="{B7071B85-4EAF-CA22-BCDB-BD4CF508E0C1}"/>
              </a:ext>
            </a:extLst>
          </p:cNvPr>
          <p:cNvCxnSpPr>
            <a:cxnSpLocks/>
          </p:cNvCxnSpPr>
          <p:nvPr/>
        </p:nvCxnSpPr>
        <p:spPr>
          <a:xfrm rot="10800000" flipV="1">
            <a:off x="9101122" y="2980699"/>
            <a:ext cx="1892999" cy="749572"/>
          </a:xfrm>
          <a:prstGeom prst="curvedConnector3">
            <a:avLst>
              <a:gd name="adj1" fmla="val 50000"/>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6146" name="Picture 2">
            <a:extLst>
              <a:ext uri="{FF2B5EF4-FFF2-40B4-BE49-F238E27FC236}">
                <a16:creationId xmlns:a16="http://schemas.microsoft.com/office/drawing/2014/main" id="{561EB229-79DD-D005-45EE-BF282F255E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313" y="1940943"/>
            <a:ext cx="3981069" cy="271625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C13A162-36C5-8AB1-54F9-A66DD14CE2C5}"/>
              </a:ext>
            </a:extLst>
          </p:cNvPr>
          <p:cNvSpPr txBox="1"/>
          <p:nvPr/>
        </p:nvSpPr>
        <p:spPr>
          <a:xfrm>
            <a:off x="2941435" y="183035"/>
            <a:ext cx="6334539" cy="369332"/>
          </a:xfrm>
          <a:prstGeom prst="rect">
            <a:avLst/>
          </a:prstGeom>
          <a:noFill/>
        </p:spPr>
        <p:txBody>
          <a:bodyPr wrap="square" rtlCol="0">
            <a:spAutoFit/>
          </a:bodyPr>
          <a:lstStyle/>
          <a:p>
            <a:pPr algn="ctr"/>
            <a:r>
              <a:rPr lang="en-US" dirty="0">
                <a:solidFill>
                  <a:schemeClr val="bg2">
                    <a:lumMod val="75000"/>
                  </a:schemeClr>
                </a:solidFill>
              </a:rPr>
              <a:t>P A R T  A :  U N S U P E R V I S E D   L E A R N I N G</a:t>
            </a:r>
          </a:p>
        </p:txBody>
      </p:sp>
    </p:spTree>
    <p:extLst>
      <p:ext uri="{BB962C8B-B14F-4D97-AF65-F5344CB8AC3E}">
        <p14:creationId xmlns:p14="http://schemas.microsoft.com/office/powerpoint/2010/main" val="2955165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314F955-0FA8-28BC-94CB-BAD208AD5D0E}"/>
              </a:ext>
            </a:extLst>
          </p:cNvPr>
          <p:cNvSpPr/>
          <p:nvPr/>
        </p:nvSpPr>
        <p:spPr>
          <a:xfrm>
            <a:off x="428977" y="6084712"/>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IMPORT DATA</a:t>
            </a:r>
          </a:p>
        </p:txBody>
      </p:sp>
      <p:sp>
        <p:nvSpPr>
          <p:cNvPr id="9" name="Rounded Rectangle 8">
            <a:extLst>
              <a:ext uri="{FF2B5EF4-FFF2-40B4-BE49-F238E27FC236}">
                <a16:creationId xmlns:a16="http://schemas.microsoft.com/office/drawing/2014/main" id="{10D7FFB0-EF31-7E32-D566-126ADDF9654E}"/>
              </a:ext>
            </a:extLst>
          </p:cNvPr>
          <p:cNvSpPr/>
          <p:nvPr/>
        </p:nvSpPr>
        <p:spPr>
          <a:xfrm>
            <a:off x="5397504" y="6086649"/>
            <a:ext cx="1422402" cy="560564"/>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Bebas Neue" panose="020B0606020202050201" pitchFamily="34" charset="77"/>
              </a:rPr>
              <a:t>K-MEANS</a:t>
            </a:r>
          </a:p>
        </p:txBody>
      </p:sp>
      <p:sp>
        <p:nvSpPr>
          <p:cNvPr id="10" name="Rounded Rectangle 9">
            <a:extLst>
              <a:ext uri="{FF2B5EF4-FFF2-40B4-BE49-F238E27FC236}">
                <a16:creationId xmlns:a16="http://schemas.microsoft.com/office/drawing/2014/main" id="{0C484526-3E90-1426-9052-DA408CD07CFF}"/>
              </a:ext>
            </a:extLst>
          </p:cNvPr>
          <p:cNvSpPr/>
          <p:nvPr/>
        </p:nvSpPr>
        <p:spPr>
          <a:xfrm>
            <a:off x="7052741" y="6084708"/>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GMM</a:t>
            </a:r>
          </a:p>
        </p:txBody>
      </p:sp>
      <p:sp>
        <p:nvSpPr>
          <p:cNvPr id="11" name="Rounded Rectangle 10">
            <a:extLst>
              <a:ext uri="{FF2B5EF4-FFF2-40B4-BE49-F238E27FC236}">
                <a16:creationId xmlns:a16="http://schemas.microsoft.com/office/drawing/2014/main" id="{8387284E-A84D-BF15-3BA0-F73936721E63}"/>
              </a:ext>
            </a:extLst>
          </p:cNvPr>
          <p:cNvSpPr/>
          <p:nvPr/>
        </p:nvSpPr>
        <p:spPr>
          <a:xfrm>
            <a:off x="8707978" y="6084708"/>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HIERACHICAL CLUSTERING</a:t>
            </a:r>
          </a:p>
        </p:txBody>
      </p:sp>
      <p:sp>
        <p:nvSpPr>
          <p:cNvPr id="12" name="Rounded Rectangle 11">
            <a:extLst>
              <a:ext uri="{FF2B5EF4-FFF2-40B4-BE49-F238E27FC236}">
                <a16:creationId xmlns:a16="http://schemas.microsoft.com/office/drawing/2014/main" id="{E6A22827-F3B6-606E-44F4-BA517CEC8772}"/>
              </a:ext>
            </a:extLst>
          </p:cNvPr>
          <p:cNvSpPr/>
          <p:nvPr/>
        </p:nvSpPr>
        <p:spPr>
          <a:xfrm>
            <a:off x="10363215" y="6084708"/>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EVALUATION</a:t>
            </a:r>
          </a:p>
        </p:txBody>
      </p:sp>
      <p:sp>
        <p:nvSpPr>
          <p:cNvPr id="2" name="Rounded Rectangle 1">
            <a:extLst>
              <a:ext uri="{FF2B5EF4-FFF2-40B4-BE49-F238E27FC236}">
                <a16:creationId xmlns:a16="http://schemas.microsoft.com/office/drawing/2014/main" id="{E0280712-F36D-9E60-2199-59A2E4847380}"/>
              </a:ext>
            </a:extLst>
          </p:cNvPr>
          <p:cNvSpPr/>
          <p:nvPr/>
        </p:nvSpPr>
        <p:spPr>
          <a:xfrm>
            <a:off x="2087030" y="6084708"/>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EDA</a:t>
            </a:r>
          </a:p>
        </p:txBody>
      </p:sp>
      <p:sp>
        <p:nvSpPr>
          <p:cNvPr id="6" name="TextBox 5">
            <a:extLst>
              <a:ext uri="{FF2B5EF4-FFF2-40B4-BE49-F238E27FC236}">
                <a16:creationId xmlns:a16="http://schemas.microsoft.com/office/drawing/2014/main" id="{DA90B049-0EC1-3B5B-78AF-E2A8C225340C}"/>
              </a:ext>
            </a:extLst>
          </p:cNvPr>
          <p:cNvSpPr txBox="1"/>
          <p:nvPr/>
        </p:nvSpPr>
        <p:spPr>
          <a:xfrm>
            <a:off x="8070158" y="755217"/>
            <a:ext cx="3420534" cy="769441"/>
          </a:xfrm>
          <a:prstGeom prst="rect">
            <a:avLst/>
          </a:prstGeom>
          <a:noFill/>
        </p:spPr>
        <p:txBody>
          <a:bodyPr wrap="square" rtlCol="0">
            <a:spAutoFit/>
          </a:bodyPr>
          <a:lstStyle/>
          <a:p>
            <a:pPr algn="r"/>
            <a:r>
              <a:rPr lang="en-US" sz="4400" dirty="0">
                <a:solidFill>
                  <a:schemeClr val="accent1">
                    <a:lumMod val="50000"/>
                  </a:schemeClr>
                </a:solidFill>
                <a:latin typeface="Bebas Neue" panose="020B0606020202050201" pitchFamily="34" charset="77"/>
              </a:rPr>
              <a:t>Silhouette score</a:t>
            </a:r>
          </a:p>
        </p:txBody>
      </p:sp>
      <p:sp>
        <p:nvSpPr>
          <p:cNvPr id="15" name="Rounded Rectangle 14">
            <a:extLst>
              <a:ext uri="{FF2B5EF4-FFF2-40B4-BE49-F238E27FC236}">
                <a16:creationId xmlns:a16="http://schemas.microsoft.com/office/drawing/2014/main" id="{D5E3BF6A-AA96-9032-DD2C-2B69C1AEBF55}"/>
              </a:ext>
            </a:extLst>
          </p:cNvPr>
          <p:cNvSpPr/>
          <p:nvPr/>
        </p:nvSpPr>
        <p:spPr>
          <a:xfrm>
            <a:off x="3742267" y="6084708"/>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PCA</a:t>
            </a:r>
          </a:p>
        </p:txBody>
      </p:sp>
      <p:pic>
        <p:nvPicPr>
          <p:cNvPr id="5122" name="Picture 2">
            <a:extLst>
              <a:ext uri="{FF2B5EF4-FFF2-40B4-BE49-F238E27FC236}">
                <a16:creationId xmlns:a16="http://schemas.microsoft.com/office/drawing/2014/main" id="{E7342880-E25F-4D00-83BD-B96BB46CD6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59" y="1926872"/>
            <a:ext cx="4268637" cy="300425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483ABCB4-4A02-361B-7E18-EFDC9465D215}"/>
              </a:ext>
            </a:extLst>
          </p:cNvPr>
          <p:cNvPicPr>
            <a:picLocks noChangeAspect="1"/>
          </p:cNvPicPr>
          <p:nvPr/>
        </p:nvPicPr>
        <p:blipFill>
          <a:blip r:embed="rId4"/>
          <a:stretch>
            <a:fillRect/>
          </a:stretch>
        </p:blipFill>
        <p:spPr>
          <a:xfrm>
            <a:off x="5164669" y="2448660"/>
            <a:ext cx="6459350" cy="1960680"/>
          </a:xfrm>
          <a:prstGeom prst="rect">
            <a:avLst/>
          </a:prstGeom>
        </p:spPr>
      </p:pic>
      <p:sp>
        <p:nvSpPr>
          <p:cNvPr id="19" name="Oval 18">
            <a:extLst>
              <a:ext uri="{FF2B5EF4-FFF2-40B4-BE49-F238E27FC236}">
                <a16:creationId xmlns:a16="http://schemas.microsoft.com/office/drawing/2014/main" id="{AA849C20-20ED-61D0-E011-4DD88403097D}"/>
              </a:ext>
            </a:extLst>
          </p:cNvPr>
          <p:cNvSpPr/>
          <p:nvPr/>
        </p:nvSpPr>
        <p:spPr>
          <a:xfrm>
            <a:off x="1930400" y="3714044"/>
            <a:ext cx="145341" cy="14675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0028F73-918E-BC54-1B30-35A8F1D74D7B}"/>
              </a:ext>
            </a:extLst>
          </p:cNvPr>
          <p:cNvSpPr/>
          <p:nvPr/>
        </p:nvSpPr>
        <p:spPr>
          <a:xfrm>
            <a:off x="5164669" y="2652889"/>
            <a:ext cx="6459350" cy="225778"/>
          </a:xfrm>
          <a:prstGeom prst="rect">
            <a:avLst/>
          </a:prstGeom>
          <a:solidFill>
            <a:srgbClr val="FFFF00">
              <a:alpha val="49167"/>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D50DC2A-CEE4-96B7-F46B-CFA97020E910}"/>
              </a:ext>
            </a:extLst>
          </p:cNvPr>
          <p:cNvSpPr txBox="1"/>
          <p:nvPr/>
        </p:nvSpPr>
        <p:spPr>
          <a:xfrm>
            <a:off x="5164669" y="4513956"/>
            <a:ext cx="6511572" cy="523220"/>
          </a:xfrm>
          <a:prstGeom prst="rect">
            <a:avLst/>
          </a:prstGeom>
          <a:noFill/>
        </p:spPr>
        <p:txBody>
          <a:bodyPr wrap="square" rtlCol="0">
            <a:spAutoFit/>
          </a:bodyPr>
          <a:lstStyle/>
          <a:p>
            <a:pPr algn="ctr"/>
            <a:r>
              <a:rPr lang="en-US" sz="2800" dirty="0">
                <a:solidFill>
                  <a:schemeClr val="accent1">
                    <a:lumMod val="50000"/>
                  </a:schemeClr>
                </a:solidFill>
                <a:latin typeface="Bebas Neue" panose="020B0606020202050201" pitchFamily="34" charset="77"/>
              </a:rPr>
              <a:t>Most optimal score is </a:t>
            </a:r>
            <a:r>
              <a:rPr lang="en-US" sz="2800" u="sng" dirty="0">
                <a:solidFill>
                  <a:schemeClr val="accent1">
                    <a:lumMod val="50000"/>
                  </a:schemeClr>
                </a:solidFill>
                <a:latin typeface="Bebas Neue" panose="020B0606020202050201" pitchFamily="34" charset="77"/>
              </a:rPr>
              <a:t>3</a:t>
            </a:r>
          </a:p>
        </p:txBody>
      </p:sp>
      <p:sp>
        <p:nvSpPr>
          <p:cNvPr id="23" name="TextBox 22">
            <a:extLst>
              <a:ext uri="{FF2B5EF4-FFF2-40B4-BE49-F238E27FC236}">
                <a16:creationId xmlns:a16="http://schemas.microsoft.com/office/drawing/2014/main" id="{33A5102E-2158-A101-3344-3207A4A3EBC1}"/>
              </a:ext>
            </a:extLst>
          </p:cNvPr>
          <p:cNvSpPr txBox="1"/>
          <p:nvPr/>
        </p:nvSpPr>
        <p:spPr>
          <a:xfrm>
            <a:off x="2941435" y="183035"/>
            <a:ext cx="6334539" cy="369332"/>
          </a:xfrm>
          <a:prstGeom prst="rect">
            <a:avLst/>
          </a:prstGeom>
          <a:noFill/>
        </p:spPr>
        <p:txBody>
          <a:bodyPr wrap="square" rtlCol="0">
            <a:spAutoFit/>
          </a:bodyPr>
          <a:lstStyle/>
          <a:p>
            <a:pPr algn="ctr"/>
            <a:r>
              <a:rPr lang="en-US" dirty="0">
                <a:solidFill>
                  <a:schemeClr val="bg2">
                    <a:lumMod val="75000"/>
                  </a:schemeClr>
                </a:solidFill>
              </a:rPr>
              <a:t>P A R T  A :  U N S U P E R V I S E D   L E A R N I N G</a:t>
            </a:r>
          </a:p>
        </p:txBody>
      </p:sp>
    </p:spTree>
    <p:extLst>
      <p:ext uri="{BB962C8B-B14F-4D97-AF65-F5344CB8AC3E}">
        <p14:creationId xmlns:p14="http://schemas.microsoft.com/office/powerpoint/2010/main" val="1890455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314F955-0FA8-28BC-94CB-BAD208AD5D0E}"/>
              </a:ext>
            </a:extLst>
          </p:cNvPr>
          <p:cNvSpPr/>
          <p:nvPr/>
        </p:nvSpPr>
        <p:spPr>
          <a:xfrm>
            <a:off x="428977" y="6084712"/>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IMPORT DATA</a:t>
            </a:r>
          </a:p>
        </p:txBody>
      </p:sp>
      <p:sp>
        <p:nvSpPr>
          <p:cNvPr id="9" name="Rounded Rectangle 8">
            <a:extLst>
              <a:ext uri="{FF2B5EF4-FFF2-40B4-BE49-F238E27FC236}">
                <a16:creationId xmlns:a16="http://schemas.microsoft.com/office/drawing/2014/main" id="{10D7FFB0-EF31-7E32-D566-126ADDF9654E}"/>
              </a:ext>
            </a:extLst>
          </p:cNvPr>
          <p:cNvSpPr/>
          <p:nvPr/>
        </p:nvSpPr>
        <p:spPr>
          <a:xfrm>
            <a:off x="5397504" y="6086649"/>
            <a:ext cx="1422402" cy="560564"/>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Bebas Neue" panose="020B0606020202050201" pitchFamily="34" charset="77"/>
              </a:rPr>
              <a:t>K-MEANS</a:t>
            </a:r>
          </a:p>
        </p:txBody>
      </p:sp>
      <p:sp>
        <p:nvSpPr>
          <p:cNvPr id="10" name="Rounded Rectangle 9">
            <a:extLst>
              <a:ext uri="{FF2B5EF4-FFF2-40B4-BE49-F238E27FC236}">
                <a16:creationId xmlns:a16="http://schemas.microsoft.com/office/drawing/2014/main" id="{0C484526-3E90-1426-9052-DA408CD07CFF}"/>
              </a:ext>
            </a:extLst>
          </p:cNvPr>
          <p:cNvSpPr/>
          <p:nvPr/>
        </p:nvSpPr>
        <p:spPr>
          <a:xfrm>
            <a:off x="7052741" y="6084708"/>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GMM</a:t>
            </a:r>
          </a:p>
        </p:txBody>
      </p:sp>
      <p:sp>
        <p:nvSpPr>
          <p:cNvPr id="11" name="Rounded Rectangle 10">
            <a:extLst>
              <a:ext uri="{FF2B5EF4-FFF2-40B4-BE49-F238E27FC236}">
                <a16:creationId xmlns:a16="http://schemas.microsoft.com/office/drawing/2014/main" id="{8387284E-A84D-BF15-3BA0-F73936721E63}"/>
              </a:ext>
            </a:extLst>
          </p:cNvPr>
          <p:cNvSpPr/>
          <p:nvPr/>
        </p:nvSpPr>
        <p:spPr>
          <a:xfrm>
            <a:off x="8707978" y="6084708"/>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HIERACHICAL CLUSTERING</a:t>
            </a:r>
          </a:p>
        </p:txBody>
      </p:sp>
      <p:sp>
        <p:nvSpPr>
          <p:cNvPr id="12" name="Rounded Rectangle 11">
            <a:extLst>
              <a:ext uri="{FF2B5EF4-FFF2-40B4-BE49-F238E27FC236}">
                <a16:creationId xmlns:a16="http://schemas.microsoft.com/office/drawing/2014/main" id="{E6A22827-F3B6-606E-44F4-BA517CEC8772}"/>
              </a:ext>
            </a:extLst>
          </p:cNvPr>
          <p:cNvSpPr/>
          <p:nvPr/>
        </p:nvSpPr>
        <p:spPr>
          <a:xfrm>
            <a:off x="10363215" y="6084708"/>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EVALUATION</a:t>
            </a:r>
          </a:p>
        </p:txBody>
      </p:sp>
      <p:sp>
        <p:nvSpPr>
          <p:cNvPr id="2" name="Rounded Rectangle 1">
            <a:extLst>
              <a:ext uri="{FF2B5EF4-FFF2-40B4-BE49-F238E27FC236}">
                <a16:creationId xmlns:a16="http://schemas.microsoft.com/office/drawing/2014/main" id="{E0280712-F36D-9E60-2199-59A2E4847380}"/>
              </a:ext>
            </a:extLst>
          </p:cNvPr>
          <p:cNvSpPr/>
          <p:nvPr/>
        </p:nvSpPr>
        <p:spPr>
          <a:xfrm>
            <a:off x="2087030" y="6084708"/>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EDA</a:t>
            </a:r>
          </a:p>
        </p:txBody>
      </p:sp>
      <p:sp>
        <p:nvSpPr>
          <p:cNvPr id="15" name="Rounded Rectangle 14">
            <a:extLst>
              <a:ext uri="{FF2B5EF4-FFF2-40B4-BE49-F238E27FC236}">
                <a16:creationId xmlns:a16="http://schemas.microsoft.com/office/drawing/2014/main" id="{D5E3BF6A-AA96-9032-DD2C-2B69C1AEBF55}"/>
              </a:ext>
            </a:extLst>
          </p:cNvPr>
          <p:cNvSpPr/>
          <p:nvPr/>
        </p:nvSpPr>
        <p:spPr>
          <a:xfrm>
            <a:off x="3742267" y="6084708"/>
            <a:ext cx="1422402" cy="56056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Bebas Neue" panose="020B0606020202050201" pitchFamily="34" charset="77"/>
              </a:rPr>
              <a:t>PCA</a:t>
            </a:r>
          </a:p>
        </p:txBody>
      </p:sp>
      <p:pic>
        <p:nvPicPr>
          <p:cNvPr id="7170" name="Picture 2">
            <a:extLst>
              <a:ext uri="{FF2B5EF4-FFF2-40B4-BE49-F238E27FC236}">
                <a16:creationId xmlns:a16="http://schemas.microsoft.com/office/drawing/2014/main" id="{A6934EEC-5995-2908-2B8E-7AF28CEDB1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1317" y="1527451"/>
            <a:ext cx="5196143" cy="38030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45A10BE-4406-B394-715A-D2C20962217A}"/>
              </a:ext>
            </a:extLst>
          </p:cNvPr>
          <p:cNvPicPr>
            <a:picLocks noChangeAspect="1"/>
          </p:cNvPicPr>
          <p:nvPr/>
        </p:nvPicPr>
        <p:blipFill>
          <a:blip r:embed="rId4"/>
          <a:stretch>
            <a:fillRect/>
          </a:stretch>
        </p:blipFill>
        <p:spPr>
          <a:xfrm>
            <a:off x="576068" y="855728"/>
            <a:ext cx="5897760" cy="2652920"/>
          </a:xfrm>
          <a:prstGeom prst="rect">
            <a:avLst/>
          </a:prstGeom>
          <a:ln>
            <a:solidFill>
              <a:schemeClr val="tx1"/>
            </a:solidFill>
          </a:ln>
        </p:spPr>
      </p:pic>
      <p:pic>
        <p:nvPicPr>
          <p:cNvPr id="6" name="Picture 5">
            <a:extLst>
              <a:ext uri="{FF2B5EF4-FFF2-40B4-BE49-F238E27FC236}">
                <a16:creationId xmlns:a16="http://schemas.microsoft.com/office/drawing/2014/main" id="{AD82FBE6-4543-32F0-23F7-B94E1A7302A8}"/>
              </a:ext>
            </a:extLst>
          </p:cNvPr>
          <p:cNvPicPr>
            <a:picLocks noChangeAspect="1"/>
          </p:cNvPicPr>
          <p:nvPr/>
        </p:nvPicPr>
        <p:blipFill>
          <a:blip r:embed="rId5"/>
          <a:stretch>
            <a:fillRect/>
          </a:stretch>
        </p:blipFill>
        <p:spPr>
          <a:xfrm>
            <a:off x="549620" y="4214568"/>
            <a:ext cx="5920339" cy="1575217"/>
          </a:xfrm>
          <a:prstGeom prst="rect">
            <a:avLst/>
          </a:prstGeom>
          <a:ln>
            <a:solidFill>
              <a:schemeClr val="tx1"/>
            </a:solidFill>
          </a:ln>
        </p:spPr>
      </p:pic>
      <p:sp>
        <p:nvSpPr>
          <p:cNvPr id="7" name="TextBox 6">
            <a:extLst>
              <a:ext uri="{FF2B5EF4-FFF2-40B4-BE49-F238E27FC236}">
                <a16:creationId xmlns:a16="http://schemas.microsoft.com/office/drawing/2014/main" id="{B40B5700-77BC-DDF1-4070-87D0A346E017}"/>
              </a:ext>
            </a:extLst>
          </p:cNvPr>
          <p:cNvSpPr txBox="1"/>
          <p:nvPr/>
        </p:nvSpPr>
        <p:spPr>
          <a:xfrm>
            <a:off x="428977" y="364571"/>
            <a:ext cx="6511572" cy="523220"/>
          </a:xfrm>
          <a:prstGeom prst="rect">
            <a:avLst/>
          </a:prstGeom>
          <a:noFill/>
        </p:spPr>
        <p:txBody>
          <a:bodyPr wrap="square" rtlCol="0">
            <a:spAutoFit/>
          </a:bodyPr>
          <a:lstStyle/>
          <a:p>
            <a:r>
              <a:rPr lang="en-US" sz="2800" dirty="0" err="1">
                <a:solidFill>
                  <a:schemeClr val="accent1">
                    <a:lumMod val="50000"/>
                  </a:schemeClr>
                </a:solidFill>
                <a:latin typeface="Bebas Neue" panose="020B0606020202050201" pitchFamily="34" charset="77"/>
              </a:rPr>
              <a:t>kmeans</a:t>
            </a:r>
            <a:endParaRPr lang="en-US" sz="2800" u="sng" dirty="0">
              <a:solidFill>
                <a:schemeClr val="accent1">
                  <a:lumMod val="50000"/>
                </a:schemeClr>
              </a:solidFill>
              <a:latin typeface="Bebas Neue" panose="020B0606020202050201" pitchFamily="34" charset="77"/>
            </a:endParaRPr>
          </a:p>
        </p:txBody>
      </p:sp>
      <p:sp>
        <p:nvSpPr>
          <p:cNvPr id="8" name="TextBox 7">
            <a:extLst>
              <a:ext uri="{FF2B5EF4-FFF2-40B4-BE49-F238E27FC236}">
                <a16:creationId xmlns:a16="http://schemas.microsoft.com/office/drawing/2014/main" id="{8F22BF58-437D-5FCD-6119-30AA338553B5}"/>
              </a:ext>
            </a:extLst>
          </p:cNvPr>
          <p:cNvSpPr txBox="1"/>
          <p:nvPr/>
        </p:nvSpPr>
        <p:spPr>
          <a:xfrm>
            <a:off x="428977" y="3712380"/>
            <a:ext cx="6511572" cy="523220"/>
          </a:xfrm>
          <a:prstGeom prst="rect">
            <a:avLst/>
          </a:prstGeom>
          <a:noFill/>
        </p:spPr>
        <p:txBody>
          <a:bodyPr wrap="square" rtlCol="0">
            <a:spAutoFit/>
          </a:bodyPr>
          <a:lstStyle/>
          <a:p>
            <a:r>
              <a:rPr lang="en-US" sz="2800" dirty="0" err="1">
                <a:solidFill>
                  <a:schemeClr val="accent1">
                    <a:lumMod val="50000"/>
                  </a:schemeClr>
                </a:solidFill>
                <a:latin typeface="Bebas Neue" panose="020B0606020202050201" pitchFamily="34" charset="77"/>
              </a:rPr>
              <a:t>Kmeans</a:t>
            </a:r>
            <a:r>
              <a:rPr lang="en-US" sz="2800" dirty="0">
                <a:solidFill>
                  <a:schemeClr val="accent1">
                    <a:lumMod val="50000"/>
                  </a:schemeClr>
                </a:solidFill>
                <a:latin typeface="Bebas Neue" panose="020B0606020202050201" pitchFamily="34" charset="77"/>
              </a:rPr>
              <a:t> + </a:t>
            </a:r>
            <a:r>
              <a:rPr lang="en-US" sz="2800" dirty="0" err="1">
                <a:solidFill>
                  <a:schemeClr val="accent1">
                    <a:lumMod val="50000"/>
                  </a:schemeClr>
                </a:solidFill>
                <a:latin typeface="Bebas Neue" panose="020B0606020202050201" pitchFamily="34" charset="77"/>
              </a:rPr>
              <a:t>pca</a:t>
            </a:r>
            <a:endParaRPr lang="en-US" sz="2800" u="sng" dirty="0">
              <a:solidFill>
                <a:schemeClr val="accent1">
                  <a:lumMod val="50000"/>
                </a:schemeClr>
              </a:solidFill>
              <a:latin typeface="Bebas Neue" panose="020B0606020202050201" pitchFamily="34" charset="77"/>
            </a:endParaRPr>
          </a:p>
        </p:txBody>
      </p:sp>
      <p:sp>
        <p:nvSpPr>
          <p:cNvPr id="14" name="TextBox 13">
            <a:extLst>
              <a:ext uri="{FF2B5EF4-FFF2-40B4-BE49-F238E27FC236}">
                <a16:creationId xmlns:a16="http://schemas.microsoft.com/office/drawing/2014/main" id="{91C60A39-74F8-A844-A639-D97F140C2CC6}"/>
              </a:ext>
            </a:extLst>
          </p:cNvPr>
          <p:cNvSpPr txBox="1"/>
          <p:nvPr/>
        </p:nvSpPr>
        <p:spPr>
          <a:xfrm>
            <a:off x="2941435" y="183035"/>
            <a:ext cx="6334539" cy="369332"/>
          </a:xfrm>
          <a:prstGeom prst="rect">
            <a:avLst/>
          </a:prstGeom>
          <a:noFill/>
        </p:spPr>
        <p:txBody>
          <a:bodyPr wrap="square" rtlCol="0">
            <a:spAutoFit/>
          </a:bodyPr>
          <a:lstStyle/>
          <a:p>
            <a:pPr algn="ctr"/>
            <a:r>
              <a:rPr lang="en-US" dirty="0">
                <a:solidFill>
                  <a:schemeClr val="bg2">
                    <a:lumMod val="75000"/>
                  </a:schemeClr>
                </a:solidFill>
              </a:rPr>
              <a:t>P A R T  A :  U N S U P E R V I S E D   L E A R N I N G</a:t>
            </a:r>
          </a:p>
        </p:txBody>
      </p:sp>
    </p:spTree>
    <p:extLst>
      <p:ext uri="{BB962C8B-B14F-4D97-AF65-F5344CB8AC3E}">
        <p14:creationId xmlns:p14="http://schemas.microsoft.com/office/powerpoint/2010/main" val="178819715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{0817B9DD-38DD-5542-A38E-DECB966CA2CD}tf10001070_mac</Template>
  <TotalTime>898</TotalTime>
  <Words>1110</Words>
  <Application>Microsoft Macintosh PowerPoint</Application>
  <PresentationFormat>Widescreen</PresentationFormat>
  <Paragraphs>277</Paragraphs>
  <Slides>25</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Bebas Neue</vt:lpstr>
      <vt:lpstr>Calibri</vt:lpstr>
      <vt:lpstr>Rockwell</vt:lpstr>
      <vt:lpstr>Rockwell Condensed</vt:lpstr>
      <vt:lpstr>Rockwell Extra Bold</vt:lpstr>
      <vt:lpstr>Wingdings</vt:lpstr>
      <vt:lpstr>Wood Type</vt:lpstr>
      <vt:lpstr>APML CA2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APML CA2</dc:title>
  <dc:creator>ZHENG YIMIN</dc:creator>
  <cp:lastModifiedBy>ZHENG YIMIN</cp:lastModifiedBy>
  <cp:revision>42</cp:revision>
  <dcterms:created xsi:type="dcterms:W3CDTF">2022-08-12T13:13:51Z</dcterms:created>
  <dcterms:modified xsi:type="dcterms:W3CDTF">2022-08-13T04:11:59Z</dcterms:modified>
</cp:coreProperties>
</file>